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5"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ABFFF-1E2E-424F-9B22-12B60D639F5C}" type="datetimeFigureOut">
              <a:rPr lang="en-US" smtClean="0"/>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D1F7C-DF3E-4A28-8590-C8983FD8E537}" type="slidenum">
              <a:rPr lang="en-US" smtClean="0"/>
              <a:t>‹#›</a:t>
            </a:fld>
            <a:endParaRPr lang="en-US"/>
          </a:p>
        </p:txBody>
      </p:sp>
    </p:spTree>
    <p:extLst>
      <p:ext uri="{BB962C8B-B14F-4D97-AF65-F5344CB8AC3E}">
        <p14:creationId xmlns:p14="http://schemas.microsoft.com/office/powerpoint/2010/main" val="422318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DF0BF2-77C7-4AF0-A814-8EE70E3F6250}" type="datetime1">
              <a:rPr lang="en-US" smtClean="0"/>
              <a:t>10/16/2019</a:t>
            </a:fld>
            <a:endParaRPr lang="en-US"/>
          </a:p>
        </p:txBody>
      </p:sp>
      <p:sp>
        <p:nvSpPr>
          <p:cNvPr id="5" name="Footer Placeholder 4"/>
          <p:cNvSpPr>
            <a:spLocks noGrp="1"/>
          </p:cNvSpPr>
          <p:nvPr>
            <p:ph type="ftr" sz="quarter" idx="11"/>
          </p:nvPr>
        </p:nvSpPr>
        <p:spPr/>
        <p:txBody>
          <a:bodyPr/>
          <a:lstStyle/>
          <a:p>
            <a:r>
              <a:rPr lang="en-US" smtClean="0"/>
              <a:t>Rural women exchange workshop, SKOPLJE, 16.10.2019.</a:t>
            </a: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308345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B687DD-C18E-4558-94F5-942A775E272A}" type="datetime1">
              <a:rPr lang="en-US" smtClean="0"/>
              <a:t>10/16/2019</a:t>
            </a:fld>
            <a:endParaRPr lang="en-US"/>
          </a:p>
        </p:txBody>
      </p:sp>
      <p:sp>
        <p:nvSpPr>
          <p:cNvPr id="5" name="Footer Placeholder 4"/>
          <p:cNvSpPr>
            <a:spLocks noGrp="1"/>
          </p:cNvSpPr>
          <p:nvPr>
            <p:ph type="ftr" sz="quarter" idx="11"/>
          </p:nvPr>
        </p:nvSpPr>
        <p:spPr/>
        <p:txBody>
          <a:bodyPr/>
          <a:lstStyle/>
          <a:p>
            <a:r>
              <a:rPr lang="en-US" smtClean="0"/>
              <a:t>Rural women exchange workshop, SKOPLJE, 16.10.2019.</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93327156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B687DD-C18E-4558-94F5-942A775E272A}" type="datetime1">
              <a:rPr lang="en-US" smtClean="0"/>
              <a:t>10/16/2019</a:t>
            </a:fld>
            <a:endParaRPr lang="en-US"/>
          </a:p>
        </p:txBody>
      </p:sp>
      <p:sp>
        <p:nvSpPr>
          <p:cNvPr id="5" name="Footer Placeholder 4"/>
          <p:cNvSpPr>
            <a:spLocks noGrp="1"/>
          </p:cNvSpPr>
          <p:nvPr>
            <p:ph type="ftr" sz="quarter" idx="11"/>
          </p:nvPr>
        </p:nvSpPr>
        <p:spPr/>
        <p:txBody>
          <a:bodyPr/>
          <a:lstStyle/>
          <a:p>
            <a:r>
              <a:rPr lang="en-US" smtClean="0"/>
              <a:t>Rural women exchange workshop, SKOPLJE, 16.10.2019.</a:t>
            </a: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FAA19F-2E4E-494D-8846-9C4F83C0E80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879119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6B687DD-C18E-4558-94F5-942A775E272A}" type="datetime1">
              <a:rPr lang="en-US" smtClean="0"/>
              <a:t>10/16/2019</a:t>
            </a:fld>
            <a:endParaRPr lang="en-US"/>
          </a:p>
        </p:txBody>
      </p:sp>
      <p:sp>
        <p:nvSpPr>
          <p:cNvPr id="6" name="Footer Placeholder 5"/>
          <p:cNvSpPr>
            <a:spLocks noGrp="1"/>
          </p:cNvSpPr>
          <p:nvPr>
            <p:ph type="ftr" sz="quarter" idx="11"/>
          </p:nvPr>
        </p:nvSpPr>
        <p:spPr/>
        <p:txBody>
          <a:bodyPr/>
          <a:lstStyle/>
          <a:p>
            <a:r>
              <a:rPr lang="en-US" smtClean="0"/>
              <a:t>Rural women exchange workshop, SKOPLJE, 16.10.2019.</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216780834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6B687DD-C18E-4558-94F5-942A775E272A}" type="datetime1">
              <a:rPr lang="en-US" smtClean="0"/>
              <a:t>10/16/2019</a:t>
            </a:fld>
            <a:endParaRPr lang="en-US"/>
          </a:p>
        </p:txBody>
      </p:sp>
      <p:sp>
        <p:nvSpPr>
          <p:cNvPr id="6" name="Footer Placeholder 5"/>
          <p:cNvSpPr>
            <a:spLocks noGrp="1"/>
          </p:cNvSpPr>
          <p:nvPr>
            <p:ph type="ftr" sz="quarter" idx="11"/>
          </p:nvPr>
        </p:nvSpPr>
        <p:spPr/>
        <p:txBody>
          <a:bodyPr/>
          <a:lstStyle/>
          <a:p>
            <a:r>
              <a:rPr lang="en-US" smtClean="0"/>
              <a:t>Rural women exchange workshop, SKOPLJE, 16.10.2019.</a:t>
            </a: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FAA19F-2E4E-494D-8846-9C4F83C0E80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3998852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6B687DD-C18E-4558-94F5-942A775E272A}" type="datetime1">
              <a:rPr lang="en-US" smtClean="0"/>
              <a:t>10/16/2019</a:t>
            </a:fld>
            <a:endParaRPr lang="en-US"/>
          </a:p>
        </p:txBody>
      </p:sp>
      <p:sp>
        <p:nvSpPr>
          <p:cNvPr id="6" name="Footer Placeholder 5"/>
          <p:cNvSpPr>
            <a:spLocks noGrp="1"/>
          </p:cNvSpPr>
          <p:nvPr>
            <p:ph type="ftr" sz="quarter" idx="11"/>
          </p:nvPr>
        </p:nvSpPr>
        <p:spPr/>
        <p:txBody>
          <a:bodyPr/>
          <a:lstStyle/>
          <a:p>
            <a:r>
              <a:rPr lang="en-US" smtClean="0"/>
              <a:t>Rural women exchange workshop, SKOPLJE, 16.10.2019.</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135394018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AFC1E-3CBC-4555-AC7E-481C6BD1E640}" type="datetime1">
              <a:rPr lang="en-US" smtClean="0"/>
              <a:t>10/16/2019</a:t>
            </a:fld>
            <a:endParaRPr lang="en-US"/>
          </a:p>
        </p:txBody>
      </p:sp>
      <p:sp>
        <p:nvSpPr>
          <p:cNvPr id="5" name="Footer Placeholder 4"/>
          <p:cNvSpPr>
            <a:spLocks noGrp="1"/>
          </p:cNvSpPr>
          <p:nvPr>
            <p:ph type="ftr" sz="quarter" idx="11"/>
          </p:nvPr>
        </p:nvSpPr>
        <p:spPr/>
        <p:txBody>
          <a:bodyPr/>
          <a:lstStyle/>
          <a:p>
            <a:r>
              <a:rPr lang="en-US" smtClean="0"/>
              <a:t>Rural women exchange workshop, SKOPLJE, 16.10.2019.</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215596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0775C5-1E37-4521-9FB8-A50DA586C92F}" type="datetime1">
              <a:rPr lang="en-US" smtClean="0"/>
              <a:t>10/16/2019</a:t>
            </a:fld>
            <a:endParaRPr lang="en-US"/>
          </a:p>
        </p:txBody>
      </p:sp>
      <p:sp>
        <p:nvSpPr>
          <p:cNvPr id="5" name="Footer Placeholder 4"/>
          <p:cNvSpPr>
            <a:spLocks noGrp="1"/>
          </p:cNvSpPr>
          <p:nvPr>
            <p:ph type="ftr" sz="quarter" idx="11"/>
          </p:nvPr>
        </p:nvSpPr>
        <p:spPr/>
        <p:txBody>
          <a:bodyPr/>
          <a:lstStyle/>
          <a:p>
            <a:r>
              <a:rPr lang="en-US" smtClean="0"/>
              <a:t>Rural women exchange workshop, SKOPLJE, 16.10.2019.</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1930525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74BF82-5D44-473C-9D78-74E8E1DC86D4}" type="datetime1">
              <a:rPr lang="en-US" smtClean="0"/>
              <a:t>10/16/2019</a:t>
            </a:fld>
            <a:endParaRPr lang="en-US"/>
          </a:p>
        </p:txBody>
      </p:sp>
      <p:sp>
        <p:nvSpPr>
          <p:cNvPr id="5" name="Footer Placeholder 4"/>
          <p:cNvSpPr>
            <a:spLocks noGrp="1"/>
          </p:cNvSpPr>
          <p:nvPr>
            <p:ph type="ftr" sz="quarter" idx="11"/>
          </p:nvPr>
        </p:nvSpPr>
        <p:spPr/>
        <p:txBody>
          <a:bodyPr/>
          <a:lstStyle/>
          <a:p>
            <a:r>
              <a:rPr lang="en-US" smtClean="0"/>
              <a:t>Rural women exchange workshop, SKOPLJE, 16.10.2019.</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165170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948C7D-9F25-4593-8B31-09527D086E31}" type="datetime1">
              <a:rPr lang="en-US" smtClean="0"/>
              <a:t>10/16/2019</a:t>
            </a:fld>
            <a:endParaRPr lang="en-US"/>
          </a:p>
        </p:txBody>
      </p:sp>
      <p:sp>
        <p:nvSpPr>
          <p:cNvPr id="5" name="Footer Placeholder 4"/>
          <p:cNvSpPr>
            <a:spLocks noGrp="1"/>
          </p:cNvSpPr>
          <p:nvPr>
            <p:ph type="ftr" sz="quarter" idx="11"/>
          </p:nvPr>
        </p:nvSpPr>
        <p:spPr/>
        <p:txBody>
          <a:bodyPr/>
          <a:lstStyle/>
          <a:p>
            <a:r>
              <a:rPr lang="en-US" smtClean="0"/>
              <a:t>Rural women exchange workshop, SKOPLJE, 16.10.2019.</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158728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F910EB-4B34-4429-9A7A-1E206B0C0F8A}" type="datetime1">
              <a:rPr lang="en-US" smtClean="0"/>
              <a:t>10/16/2019</a:t>
            </a:fld>
            <a:endParaRPr lang="en-US"/>
          </a:p>
        </p:txBody>
      </p:sp>
      <p:sp>
        <p:nvSpPr>
          <p:cNvPr id="6" name="Footer Placeholder 5"/>
          <p:cNvSpPr>
            <a:spLocks noGrp="1"/>
          </p:cNvSpPr>
          <p:nvPr>
            <p:ph type="ftr" sz="quarter" idx="11"/>
          </p:nvPr>
        </p:nvSpPr>
        <p:spPr/>
        <p:txBody>
          <a:bodyPr/>
          <a:lstStyle/>
          <a:p>
            <a:r>
              <a:rPr lang="en-US" smtClean="0"/>
              <a:t>Rural women exchange workshop, SKOPLJE, 16.10.2019.</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38532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E1CEA8-B7FD-49D2-B50D-0E34C86B43D3}" type="datetime1">
              <a:rPr lang="en-US" smtClean="0"/>
              <a:t>10/16/2019</a:t>
            </a:fld>
            <a:endParaRPr lang="en-US"/>
          </a:p>
        </p:txBody>
      </p:sp>
      <p:sp>
        <p:nvSpPr>
          <p:cNvPr id="8" name="Footer Placeholder 7"/>
          <p:cNvSpPr>
            <a:spLocks noGrp="1"/>
          </p:cNvSpPr>
          <p:nvPr>
            <p:ph type="ftr" sz="quarter" idx="11"/>
          </p:nvPr>
        </p:nvSpPr>
        <p:spPr/>
        <p:txBody>
          <a:bodyPr/>
          <a:lstStyle/>
          <a:p>
            <a:r>
              <a:rPr lang="en-US" smtClean="0"/>
              <a:t>Rural women exchange workshop, SKOPLJE, 16.10.2019.</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274672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B045EE-FE6B-4384-BB4D-960112F6CD34}" type="datetime1">
              <a:rPr lang="en-US" smtClean="0"/>
              <a:t>10/16/2019</a:t>
            </a:fld>
            <a:endParaRPr lang="en-US"/>
          </a:p>
        </p:txBody>
      </p:sp>
      <p:sp>
        <p:nvSpPr>
          <p:cNvPr id="4" name="Footer Placeholder 3"/>
          <p:cNvSpPr>
            <a:spLocks noGrp="1"/>
          </p:cNvSpPr>
          <p:nvPr>
            <p:ph type="ftr" sz="quarter" idx="11"/>
          </p:nvPr>
        </p:nvSpPr>
        <p:spPr/>
        <p:txBody>
          <a:bodyPr/>
          <a:lstStyle/>
          <a:p>
            <a:r>
              <a:rPr lang="en-US" smtClean="0"/>
              <a:t>Rural women exchange workshop, SKOPLJE, 16.10.2019.</a:t>
            </a: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134112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DD212-209B-48DD-AFF4-DEBDB88515CB}" type="datetime1">
              <a:rPr lang="en-US" smtClean="0"/>
              <a:t>10/16/2019</a:t>
            </a:fld>
            <a:endParaRPr lang="en-US"/>
          </a:p>
        </p:txBody>
      </p:sp>
      <p:sp>
        <p:nvSpPr>
          <p:cNvPr id="3" name="Footer Placeholder 2"/>
          <p:cNvSpPr>
            <a:spLocks noGrp="1"/>
          </p:cNvSpPr>
          <p:nvPr>
            <p:ph type="ftr" sz="quarter" idx="11"/>
          </p:nvPr>
        </p:nvSpPr>
        <p:spPr/>
        <p:txBody>
          <a:bodyPr/>
          <a:lstStyle/>
          <a:p>
            <a:r>
              <a:rPr lang="en-US" smtClean="0"/>
              <a:t>Rural women exchange workshop, SKOPLJE, 16.10.2019.</a:t>
            </a: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49215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DF8E26-131C-4B35-B51C-91A1E6EF9921}" type="datetime1">
              <a:rPr lang="en-US" smtClean="0"/>
              <a:t>10/16/2019</a:t>
            </a:fld>
            <a:endParaRPr lang="en-US"/>
          </a:p>
        </p:txBody>
      </p:sp>
      <p:sp>
        <p:nvSpPr>
          <p:cNvPr id="6" name="Footer Placeholder 5"/>
          <p:cNvSpPr>
            <a:spLocks noGrp="1"/>
          </p:cNvSpPr>
          <p:nvPr>
            <p:ph type="ftr" sz="quarter" idx="11"/>
          </p:nvPr>
        </p:nvSpPr>
        <p:spPr/>
        <p:txBody>
          <a:bodyPr/>
          <a:lstStyle/>
          <a:p>
            <a:r>
              <a:rPr lang="en-US" smtClean="0"/>
              <a:t>Rural women exchange workshop, SKOPLJE, 16.10.2019.</a:t>
            </a: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5668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0DF2E4-C6D7-4EA2-9F52-B22F227D3299}" type="datetime1">
              <a:rPr lang="en-US" smtClean="0"/>
              <a:t>10/16/2019</a:t>
            </a:fld>
            <a:endParaRPr lang="en-US"/>
          </a:p>
        </p:txBody>
      </p:sp>
      <p:sp>
        <p:nvSpPr>
          <p:cNvPr id="6" name="Footer Placeholder 5"/>
          <p:cNvSpPr>
            <a:spLocks noGrp="1"/>
          </p:cNvSpPr>
          <p:nvPr>
            <p:ph type="ftr" sz="quarter" idx="11"/>
          </p:nvPr>
        </p:nvSpPr>
        <p:spPr/>
        <p:txBody>
          <a:bodyPr/>
          <a:lstStyle/>
          <a:p>
            <a:r>
              <a:rPr lang="en-US" smtClean="0"/>
              <a:t>Rural women exchange workshop, SKOPLJE, 16.10.2019.</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FAA19F-2E4E-494D-8846-9C4F83C0E80C}" type="slidenum">
              <a:rPr lang="en-US" smtClean="0"/>
              <a:t>‹#›</a:t>
            </a:fld>
            <a:endParaRPr lang="en-US"/>
          </a:p>
        </p:txBody>
      </p:sp>
    </p:spTree>
    <p:extLst>
      <p:ext uri="{BB962C8B-B14F-4D97-AF65-F5344CB8AC3E}">
        <p14:creationId xmlns:p14="http://schemas.microsoft.com/office/powerpoint/2010/main" val="369912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6B687DD-C18E-4558-94F5-942A775E272A}" type="datetime1">
              <a:rPr lang="en-US" smtClean="0"/>
              <a:t>10/16/2019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Rural women exchange workshop, SKOPLJE, 16.10.2019.</a:t>
            </a: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FFAA19F-2E4E-494D-8846-9C4F83C0E80C}" type="slidenum">
              <a:rPr lang="en-US" smtClean="0"/>
              <a:t>‹#›</a:t>
            </a:fld>
            <a:endParaRPr lang="en-US"/>
          </a:p>
        </p:txBody>
      </p:sp>
    </p:spTree>
    <p:extLst>
      <p:ext uri="{BB962C8B-B14F-4D97-AF65-F5344CB8AC3E}">
        <p14:creationId xmlns:p14="http://schemas.microsoft.com/office/powerpoint/2010/main" val="1239602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333" y="646612"/>
            <a:ext cx="8915399" cy="2262781"/>
          </a:xfrm>
        </p:spPr>
        <p:txBody>
          <a:bodyPr>
            <a:normAutofit fontScale="90000"/>
          </a:bodyPr>
          <a:lstStyle/>
          <a:p>
            <a:pPr algn="ctr"/>
            <a:r>
              <a:rPr lang="sr-Latn-RS" dirty="0" smtClean="0"/>
              <a:t/>
            </a:r>
            <a:br>
              <a:rPr lang="sr-Latn-RS" dirty="0" smtClean="0"/>
            </a:br>
            <a:r>
              <a:rPr lang="sr-Latn-RS" sz="4900" b="1" dirty="0" smtClean="0">
                <a:latin typeface="+mn-lt"/>
              </a:rPr>
              <a:t>PROJECT</a:t>
            </a:r>
            <a:br>
              <a:rPr lang="sr-Latn-RS" sz="4900" b="1" dirty="0" smtClean="0">
                <a:latin typeface="+mn-lt"/>
              </a:rPr>
            </a:br>
            <a:r>
              <a:rPr lang="en-US" sz="4900" b="1" dirty="0" smtClean="0">
                <a:latin typeface="+mn-lt"/>
              </a:rPr>
              <a:t>"DIGITAL AND ENTREPRENEURIAL SKILLS FOR WOMEN IN RURAL AREAS"</a:t>
            </a:r>
            <a:endParaRPr lang="en-US" sz="4900" b="1" dirty="0">
              <a:latin typeface="+mn-lt"/>
            </a:endParaRPr>
          </a:p>
        </p:txBody>
      </p:sp>
      <p:sp>
        <p:nvSpPr>
          <p:cNvPr id="3" name="Subtitle 2"/>
          <p:cNvSpPr>
            <a:spLocks noGrp="1"/>
          </p:cNvSpPr>
          <p:nvPr>
            <p:ph type="subTitle" idx="1"/>
          </p:nvPr>
        </p:nvSpPr>
        <p:spPr>
          <a:xfrm>
            <a:off x="1827211" y="3366906"/>
            <a:ext cx="9144000" cy="1655762"/>
          </a:xfrm>
        </p:spPr>
        <p:txBody>
          <a:bodyPr>
            <a:noAutofit/>
          </a:bodyPr>
          <a:lstStyle/>
          <a:p>
            <a:pPr algn="ctr">
              <a:defRPr/>
            </a:pPr>
            <a:r>
              <a:rPr lang="sr-Latn-RS" alt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Prof. dr </a:t>
            </a:r>
            <a:r>
              <a:rPr lang="en-US" alt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Nata</a:t>
            </a:r>
            <a:r>
              <a:rPr lang="sr-Latn-RS" altLang="en-US" sz="2000" b="1" dirty="0" err="1">
                <a:solidFill>
                  <a:schemeClr val="bg1">
                    <a:lumMod val="50000"/>
                  </a:schemeClr>
                </a:solidFill>
                <a:latin typeface="Calibri" panose="020F0502020204030204" pitchFamily="34" charset="0"/>
                <a:ea typeface="ＭＳ Ｐゴシック" pitchFamily="34" charset="-128"/>
                <a:cs typeface="Calibri" panose="020F0502020204030204" pitchFamily="34" charset="0"/>
              </a:rPr>
              <a:t>ša</a:t>
            </a:r>
            <a:r>
              <a:rPr lang="sr-Latn-RS" alt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Gospić, </a:t>
            </a:r>
            <a:r>
              <a:rPr lang="sr-Latn-RS" altLang="en-US" sz="2000" b="1" dirty="0" err="1"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president</a:t>
            </a:r>
            <a:endParaRPr lang="sr-Latn-RS" alt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endParaRPr>
          </a:p>
          <a:p>
            <a:pPr algn="ctr">
              <a:defRPr/>
            </a:pPr>
            <a:r>
              <a:rPr lang="sr-Latn-RS" altLang="en-US" sz="2000" b="1" dirty="0" err="1">
                <a:solidFill>
                  <a:schemeClr val="bg1">
                    <a:lumMod val="50000"/>
                  </a:schemeClr>
                </a:solidFill>
                <a:latin typeface="Calibri" panose="020F0502020204030204" pitchFamily="34" charset="0"/>
                <a:ea typeface="ＭＳ Ｐゴシック" pitchFamily="34" charset="-128"/>
                <a:cs typeface="Calibri" panose="020F0502020204030204" pitchFamily="34" charset="0"/>
              </a:rPr>
              <a:t>MSc</a:t>
            </a:r>
            <a:r>
              <a:rPr lang="sr-Latn-RS" alt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Divna Vučković, </a:t>
            </a:r>
            <a:r>
              <a:rPr lang="sr-Latn-RS" altLang="en-US" sz="2000" b="1" dirty="0" err="1"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vice</a:t>
            </a:r>
            <a:r>
              <a:rPr lang="en-US" altLang="en-US" sz="20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a:t>
            </a:r>
            <a:r>
              <a:rPr lang="sr-Latn-RS" altLang="en-US" sz="2000" b="1" dirty="0" err="1"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president</a:t>
            </a:r>
            <a:endParaRPr lang="en-US" altLang="en-US" sz="2000" b="1" dirty="0">
              <a:solidFill>
                <a:srgbClr val="3366FF"/>
              </a:solidFill>
              <a:latin typeface="Calibri" panose="020F0502020204030204" pitchFamily="34" charset="0"/>
              <a:ea typeface="ＭＳ Ｐゴシック" pitchFamily="34" charset="-128"/>
              <a:cs typeface="Calibri" panose="020F0502020204030204" pitchFamily="34" charset="0"/>
            </a:endParaRPr>
          </a:p>
          <a:p>
            <a:pPr algn="ctr">
              <a:defRPr/>
            </a:pPr>
            <a:r>
              <a:rPr lang="sr-Latn-RS" altLang="en-US" sz="20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NGO EQUAL OPPORTUNITIES</a:t>
            </a:r>
          </a:p>
          <a:p>
            <a:pPr algn="ctr">
              <a:defRPr/>
            </a:pPr>
            <a:r>
              <a:rPr lang="sr-Latn-RS" sz="2000" b="1" dirty="0" smtClean="0">
                <a:solidFill>
                  <a:schemeClr val="bg1">
                    <a:lumMod val="50000"/>
                  </a:schemeClr>
                </a:solidFill>
                <a:latin typeface="Calibri" panose="020F0502020204030204" pitchFamily="34" charset="0"/>
                <a:ea typeface="ＭＳ Ｐゴシック" pitchFamily="34" charset="-128"/>
              </a:rPr>
              <a:t>SKOPLJE 16.10.2019</a:t>
            </a:r>
            <a:endParaRPr lang="en-US" sz="2000" dirty="0"/>
          </a:p>
        </p:txBody>
      </p:sp>
      <p:sp>
        <p:nvSpPr>
          <p:cNvPr id="4" name="Footer Placeholder 3"/>
          <p:cNvSpPr>
            <a:spLocks noGrp="1"/>
          </p:cNvSpPr>
          <p:nvPr>
            <p:ph type="ftr" sz="quarter" idx="11"/>
          </p:nvPr>
        </p:nvSpPr>
        <p:spPr/>
        <p:txBody>
          <a:bodyPr/>
          <a:lstStyle/>
          <a:p>
            <a:r>
              <a:rPr lang="en-US" dirty="0" smtClean="0"/>
              <a:t>Rural women exchange workshop, SKOPLJE, 16.10.2019.</a:t>
            </a:r>
            <a:endParaRPr lang="en-US" dirty="0"/>
          </a:p>
        </p:txBody>
      </p:sp>
    </p:spTree>
    <p:extLst>
      <p:ext uri="{BB962C8B-B14F-4D97-AF65-F5344CB8AC3E}">
        <p14:creationId xmlns:p14="http://schemas.microsoft.com/office/powerpoint/2010/main" val="3191826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459685" y="599953"/>
            <a:ext cx="9180512" cy="988469"/>
          </a:xfrm>
          <a:extLst>
            <a:ext uri="{91240B29-F687-4F45-9708-019B960494DF}">
              <a14:hiddenLine xmlns:a14="http://schemas.microsoft.com/office/drawing/2010/main" w="9525">
                <a:solidFill>
                  <a:schemeClr val="tx1"/>
                </a:solidFill>
                <a:miter lim="800000"/>
                <a:headEnd/>
                <a:tailEnd/>
              </a14:hiddenLine>
            </a:ext>
          </a:extLst>
        </p:spPr>
        <p:txBody>
          <a:bodyPr>
            <a:normAutofit fontScale="90000"/>
          </a:bodyPr>
          <a:lstStyle/>
          <a:p>
            <a:pPr>
              <a:defRPr/>
            </a:pPr>
            <a:r>
              <a:rPr lang="en-US" sz="3600" b="1" dirty="0">
                <a:solidFill>
                  <a:schemeClr val="bg1">
                    <a:lumMod val="50000"/>
                  </a:schemeClr>
                </a:solidFill>
                <a:latin typeface="Calibri" panose="020F0502020204030204" pitchFamily="34" charset="0"/>
                <a:cs typeface="Calibri" panose="020F0502020204030204" pitchFamily="34" charset="0"/>
              </a:rPr>
              <a:t>WORKING AND INSPIRATING ATMOSPHERE IN </a:t>
            </a:r>
            <a:r>
              <a:rPr lang="sr-Latn-RS" sz="3600" b="1" dirty="0" smtClean="0">
                <a:solidFill>
                  <a:schemeClr val="bg1">
                    <a:lumMod val="50000"/>
                  </a:schemeClr>
                </a:solidFill>
                <a:latin typeface="Calibri" panose="020F0502020204030204" pitchFamily="34" charset="0"/>
                <a:cs typeface="Calibri" panose="020F0502020204030204" pitchFamily="34" charset="0"/>
              </a:rPr>
              <a:t> KNIĆ</a:t>
            </a:r>
            <a:r>
              <a:rPr lang="en-US" sz="3600" b="1" dirty="0" smtClean="0">
                <a:solidFill>
                  <a:schemeClr val="bg1">
                    <a:lumMod val="50000"/>
                  </a:schemeClr>
                </a:solidFill>
                <a:latin typeface="Calibri" panose="020F0502020204030204" pitchFamily="34" charset="0"/>
                <a:cs typeface="Calibri" panose="020F0502020204030204" pitchFamily="34" charset="0"/>
              </a:rPr>
              <a:t/>
            </a:r>
            <a:br>
              <a:rPr lang="en-US" sz="3600" b="1" dirty="0" smtClean="0">
                <a:solidFill>
                  <a:schemeClr val="bg1">
                    <a:lumMod val="50000"/>
                  </a:schemeClr>
                </a:solidFill>
                <a:latin typeface="Calibri" panose="020F0502020204030204" pitchFamily="34" charset="0"/>
                <a:cs typeface="Calibri" panose="020F0502020204030204" pitchFamily="34" charset="0"/>
              </a:rPr>
            </a:br>
            <a:endParaRPr lang="en-US" b="1" dirty="0">
              <a:solidFill>
                <a:schemeClr val="bg1">
                  <a:lumMod val="50000"/>
                </a:schemeClr>
              </a:solidFill>
              <a:latin typeface="Arial" panose="020B0604020202020204" pitchFamily="34" charset="0"/>
            </a:endParaRPr>
          </a:p>
        </p:txBody>
      </p:sp>
      <p:sp>
        <p:nvSpPr>
          <p:cNvPr id="12291" name="Rectangle 6"/>
          <p:cNvSpPr>
            <a:spLocks noGrp="1" noChangeArrowheads="1"/>
          </p:cNvSpPr>
          <p:nvPr>
            <p:ph type="subTitle" idx="1"/>
          </p:nvPr>
        </p:nvSpPr>
        <p:spPr>
          <a:xfrm>
            <a:off x="1631950" y="1412876"/>
            <a:ext cx="8883650" cy="4752975"/>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indent="-285750">
              <a:lnSpc>
                <a:spcPct val="80000"/>
              </a:lnSpc>
              <a:defRPr/>
            </a:pPr>
            <a:r>
              <a:rPr lang="en-US" sz="2000" b="1" dirty="0">
                <a:solidFill>
                  <a:schemeClr val="bg1">
                    <a:lumMod val="50000"/>
                  </a:schemeClr>
                </a:solidFill>
                <a:latin typeface="Calibri" panose="020F0502020204030204" pitchFamily="34" charset="0"/>
                <a:cs typeface="Calibri" panose="020F0502020204030204" pitchFamily="34" charset="0"/>
              </a:rPr>
              <a:t>Svetlana </a:t>
            </a:r>
            <a:r>
              <a:rPr lang="en-US" sz="2000" b="1" dirty="0" err="1">
                <a:solidFill>
                  <a:schemeClr val="bg1">
                    <a:lumMod val="50000"/>
                  </a:schemeClr>
                </a:solidFill>
                <a:latin typeface="Calibri" panose="020F0502020204030204" pitchFamily="34" charset="0"/>
                <a:cs typeface="Calibri" panose="020F0502020204030204" pitchFamily="34" charset="0"/>
              </a:rPr>
              <a:t>Rankovic</a:t>
            </a:r>
            <a:r>
              <a:rPr lang="en-US" sz="2000" b="1" dirty="0">
                <a:solidFill>
                  <a:schemeClr val="bg1">
                    <a:lumMod val="50000"/>
                  </a:schemeClr>
                </a:solidFill>
                <a:latin typeface="Calibri" panose="020F0502020204030204" pitchFamily="34" charset="0"/>
                <a:cs typeface="Calibri" panose="020F0502020204030204" pitchFamily="34" charset="0"/>
              </a:rPr>
              <a:t> </a:t>
            </a:r>
            <a:r>
              <a:rPr lang="en-US" sz="2000" b="1" dirty="0" err="1">
                <a:solidFill>
                  <a:schemeClr val="bg1">
                    <a:lumMod val="50000"/>
                  </a:schemeClr>
                </a:solidFill>
                <a:latin typeface="Calibri" panose="020F0502020204030204" pitchFamily="34" charset="0"/>
                <a:cs typeface="Calibri" panose="020F0502020204030204" pitchFamily="34" charset="0"/>
              </a:rPr>
              <a:t>Alempijevic</a:t>
            </a:r>
            <a:r>
              <a:rPr lang="en-US" sz="2000" b="1" dirty="0">
                <a:solidFill>
                  <a:schemeClr val="bg1">
                    <a:lumMod val="50000"/>
                  </a:schemeClr>
                </a:solidFill>
                <a:latin typeface="Calibri" panose="020F0502020204030204" pitchFamily="34" charset="0"/>
                <a:cs typeface="Calibri" panose="020F0502020204030204" pitchFamily="34" charset="0"/>
              </a:rPr>
              <a:t>, decided to start selling traditional products with a group of women from her place. "We need additional knowledge for product placement, business management or marketing. Without entrepreneurship and computers, nothing can be accomplished today, ”says Svetlana.</a:t>
            </a:r>
          </a:p>
          <a:p>
            <a:pPr indent="-285750">
              <a:lnSpc>
                <a:spcPct val="80000"/>
              </a:lnSpc>
              <a:defRPr/>
            </a:pPr>
            <a:endParaRPr lang="en-US" sz="2000" b="1" dirty="0">
              <a:solidFill>
                <a:schemeClr val="bg1">
                  <a:lumMod val="50000"/>
                </a:schemeClr>
              </a:solidFill>
              <a:latin typeface="Calibri" panose="020F0502020204030204" pitchFamily="34" charset="0"/>
              <a:cs typeface="Calibri" panose="020F0502020204030204" pitchFamily="34" charset="0"/>
            </a:endParaRPr>
          </a:p>
          <a:p>
            <a:pPr indent="-285750">
              <a:lnSpc>
                <a:spcPct val="80000"/>
              </a:lnSpc>
              <a:defRPr/>
            </a:pPr>
            <a:r>
              <a:rPr lang="en-US" sz="2000" b="1" dirty="0" err="1">
                <a:solidFill>
                  <a:schemeClr val="bg1">
                    <a:lumMod val="50000"/>
                  </a:schemeClr>
                </a:solidFill>
                <a:latin typeface="Calibri" panose="020F0502020204030204" pitchFamily="34" charset="0"/>
                <a:cs typeface="Calibri" panose="020F0502020204030204" pitchFamily="34" charset="0"/>
              </a:rPr>
              <a:t>Neda</a:t>
            </a:r>
            <a:r>
              <a:rPr lang="en-US" sz="2000" b="1" dirty="0">
                <a:solidFill>
                  <a:schemeClr val="bg1">
                    <a:lumMod val="50000"/>
                  </a:schemeClr>
                </a:solidFill>
                <a:latin typeface="Calibri" panose="020F0502020204030204" pitchFamily="34" charset="0"/>
                <a:cs typeface="Calibri" panose="020F0502020204030204" pitchFamily="34" charset="0"/>
              </a:rPr>
              <a:t> </a:t>
            </a:r>
            <a:r>
              <a:rPr lang="en-US" sz="2000" b="1" dirty="0" err="1">
                <a:solidFill>
                  <a:schemeClr val="bg1">
                    <a:lumMod val="50000"/>
                  </a:schemeClr>
                </a:solidFill>
                <a:latin typeface="Calibri" panose="020F0502020204030204" pitchFamily="34" charset="0"/>
                <a:cs typeface="Calibri" panose="020F0502020204030204" pitchFamily="34" charset="0"/>
              </a:rPr>
              <a:t>Kostic</a:t>
            </a:r>
            <a:r>
              <a:rPr lang="en-US" sz="2000" b="1" dirty="0">
                <a:solidFill>
                  <a:schemeClr val="bg1">
                    <a:lumMod val="50000"/>
                  </a:schemeClr>
                </a:solidFill>
                <a:latin typeface="Calibri" panose="020F0502020204030204" pitchFamily="34" charset="0"/>
                <a:cs typeface="Calibri" panose="020F0502020204030204" pitchFamily="34" charset="0"/>
              </a:rPr>
              <a:t> is already working but would like to make progress. For her, this training is a chance to gain additional competencies, in order to advance and build her career.</a:t>
            </a:r>
            <a:endParaRPr lang="sl-SI" altLang="ja-JP" sz="2000" dirty="0">
              <a:solidFill>
                <a:schemeClr val="accent1"/>
              </a:solidFill>
              <a:latin typeface="Calibri" pitchFamily="34" charset="0"/>
              <a:ea typeface="ＭＳ Ｐゴシック" pitchFamily="34" charset="-128"/>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4111" t="13922" r="6250" b="16409"/>
          <a:stretch>
            <a:fillRect/>
          </a:stretch>
        </p:blipFill>
        <p:spPr bwMode="auto">
          <a:xfrm>
            <a:off x="1487488" y="3684711"/>
            <a:ext cx="9180513"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39686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627188" y="620713"/>
            <a:ext cx="9040812" cy="1008062"/>
          </a:xfrm>
          <a:extLst>
            <a:ext uri="{91240B29-F687-4F45-9708-019B960494DF}">
              <a14:hiddenLine xmlns:a14="http://schemas.microsoft.com/office/drawing/2010/main" w="9525">
                <a:solidFill>
                  <a:schemeClr val="tx1"/>
                </a:solidFill>
                <a:miter lim="800000"/>
                <a:headEnd/>
                <a:tailEnd/>
              </a14:hiddenLine>
            </a:ext>
          </a:extLst>
        </p:spPr>
        <p:txBody>
          <a:bodyPr>
            <a:normAutofit fontScale="90000"/>
          </a:bodyPr>
          <a:lstStyle/>
          <a:p>
            <a:pPr>
              <a:defRPr/>
            </a:pPr>
            <a:r>
              <a:rPr lang="en-US" altLang="en-US" sz="36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IN </a:t>
            </a:r>
            <a:r>
              <a:rPr lang="en-US" altLang="en-US" sz="36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MUNICIPALITY LJUBOVIJA </a:t>
            </a:r>
            <a:r>
              <a:rPr lang="en-US" altLang="en-US" sz="36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WOMEN STRENGTHENED FOR ENTREPRENEURIAL INITIATIVES</a:t>
            </a:r>
          </a:p>
        </p:txBody>
      </p:sp>
      <p:sp>
        <p:nvSpPr>
          <p:cNvPr id="6" name="Rectangle 6"/>
          <p:cNvSpPr>
            <a:spLocks noGrp="1" noChangeArrowheads="1"/>
          </p:cNvSpPr>
          <p:nvPr>
            <p:ph type="subTitle" idx="1"/>
          </p:nvPr>
        </p:nvSpPr>
        <p:spPr>
          <a:xfrm>
            <a:off x="1524000" y="1844675"/>
            <a:ext cx="9144000" cy="381635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defRPr/>
            </a:pPr>
            <a:r>
              <a:rPr lang="en-US" sz="2000" b="1" dirty="0" err="1">
                <a:solidFill>
                  <a:schemeClr val="bg1">
                    <a:lumMod val="50000"/>
                  </a:schemeClr>
                </a:solidFill>
                <a:latin typeface="Calibri" panose="020F0502020204030204" pitchFamily="34" charset="0"/>
                <a:ea typeface="ＭＳ Ｐゴシック" pitchFamily="34" charset="-128"/>
                <a:cs typeface="Calibri" panose="020F0502020204030204" pitchFamily="34" charset="0"/>
              </a:rPr>
              <a:t>Bojana</a:t>
            </a:r>
            <a:r>
              <a:rPr 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Nikolic, without a job: "... It is important for women to be free from fear, to see that they can learn everything they need, to create a business model, to make a presentation for their products, to master computer work" ...</a:t>
            </a:r>
          </a:p>
          <a:p>
            <a:pPr>
              <a:defRPr/>
            </a:pPr>
            <a:r>
              <a:rPr 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Mira </a:t>
            </a:r>
            <a:r>
              <a:rPr lang="en-US" sz="2000" b="1" dirty="0" err="1">
                <a:solidFill>
                  <a:schemeClr val="bg1">
                    <a:lumMod val="50000"/>
                  </a:schemeClr>
                </a:solidFill>
                <a:latin typeface="Calibri" panose="020F0502020204030204" pitchFamily="34" charset="0"/>
                <a:ea typeface="ＭＳ Ｐゴシック" pitchFamily="34" charset="-128"/>
                <a:cs typeface="Calibri" panose="020F0502020204030204" pitchFamily="34" charset="0"/>
              </a:rPr>
              <a:t>Markovic</a:t>
            </a:r>
            <a:r>
              <a:rPr 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is involved in agriculture, and has never worked on a computer. She points out that she has been comfortable all along and that she has learned a lot - how to use a computer and how to better market her raspberries and blackberries and milk </a:t>
            </a:r>
            <a:r>
              <a:rPr lang="sr-Latn-RS" sz="2000" b="1" dirty="0" err="1"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dairy</a:t>
            </a:r>
            <a:r>
              <a:rPr lang="sr-Latn-RS" sz="20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a:t>
            </a:r>
            <a:r>
              <a:rPr lang="en-US" sz="20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products</a:t>
            </a:r>
            <a:r>
              <a:rPr 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a:t>
            </a:r>
            <a:endParaRPr lang="sr-Latn-R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endParaRPr>
          </a:p>
          <a:p>
            <a:pPr>
              <a:defRPr/>
            </a:pPr>
            <a:endParaRPr lang="vi-VN" sz="2000" dirty="0">
              <a:solidFill>
                <a:schemeClr val="accent5">
                  <a:lumMod val="75000"/>
                </a:schemeClr>
              </a:solidFill>
            </a:endParaRPr>
          </a:p>
          <a:p>
            <a:pPr>
              <a:defRPr/>
            </a:pPr>
            <a:r>
              <a:rPr lang="vi-VN" dirty="0"/>
              <a:t/>
            </a:r>
            <a:br>
              <a:rPr lang="vi-VN" dirty="0"/>
            </a:br>
            <a:endParaRPr lang="sl-SI" altLang="ja-JP" dirty="0" smtClean="0">
              <a:solidFill>
                <a:schemeClr val="accent1"/>
              </a:solidFill>
              <a:latin typeface="Calibri" panose="020F0502020204030204" pitchFamily="34" charset="0"/>
              <a:ea typeface="ＭＳ Ｐゴシック" pitchFamily="34" charset="-128"/>
              <a:cs typeface="Calibri" panose="020F0502020204030204" pitchFamily="34" charset="0"/>
            </a:endParaRPr>
          </a:p>
        </p:txBody>
      </p:sp>
      <p:sp>
        <p:nvSpPr>
          <p:cNvPr id="24580" name="Footer Placeholder 1"/>
          <p:cNvSpPr>
            <a:spLocks noGrp="1"/>
          </p:cNvSpPr>
          <p:nvPr>
            <p:ph type="ftr" sz="quarter" idx="4294967295"/>
          </p:nvPr>
        </p:nvSpPr>
        <p:spPr>
          <a:xfrm>
            <a:off x="0" y="6524625"/>
            <a:ext cx="9144000" cy="314325"/>
          </a:xfrm>
          <a:noFill/>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ClrTx/>
              <a:buSzTx/>
              <a:buFontTx/>
              <a:buNone/>
            </a:pPr>
            <a:r>
              <a:rPr lang="en-US" altLang="en-US" sz="1100">
                <a:solidFill>
                  <a:srgbClr val="FFFFFF"/>
                </a:solidFill>
              </a:rPr>
              <a:t>KONFERENCIJA "ŽENE IZ RURALNIH PODRUČJA</a:t>
            </a:r>
            <a:r>
              <a:rPr lang="sr-Latn-RS" altLang="en-US" sz="1100">
                <a:solidFill>
                  <a:srgbClr val="FFFFFF"/>
                </a:solidFill>
              </a:rPr>
              <a:t> </a:t>
            </a:r>
            <a:r>
              <a:rPr lang="en-US" altLang="en-US" sz="1100">
                <a:solidFill>
                  <a:srgbClr val="FFFFFF"/>
                </a:solidFill>
              </a:rPr>
              <a:t>- EKONOMSKI POTENCIJAL U USPONU,</a:t>
            </a:r>
            <a:r>
              <a:rPr lang="sr-Latn-RS" altLang="en-US" sz="1100">
                <a:solidFill>
                  <a:srgbClr val="FFFFFF"/>
                </a:solidFill>
              </a:rPr>
              <a:t>“</a:t>
            </a:r>
            <a:r>
              <a:rPr lang="en-US" altLang="en-US" sz="1100">
                <a:solidFill>
                  <a:srgbClr val="FFFFFF"/>
                </a:solidFill>
              </a:rPr>
              <a:t> </a:t>
            </a:r>
            <a:r>
              <a:rPr lang="sr-Latn-RS" altLang="en-US" sz="1100">
                <a:solidFill>
                  <a:srgbClr val="FFFFFF"/>
                </a:solidFill>
              </a:rPr>
              <a:t> </a:t>
            </a:r>
            <a:r>
              <a:rPr lang="en-US" altLang="en-US" sz="1100">
                <a:solidFill>
                  <a:srgbClr val="FFFFFF"/>
                </a:solidFill>
              </a:rPr>
              <a:t>BEOGRAD 10.05.2019</a:t>
            </a:r>
            <a:r>
              <a:rPr lang="sr-Latn-RS" altLang="en-US" sz="1100">
                <a:solidFill>
                  <a:srgbClr val="FFFFFF"/>
                </a:solidFill>
              </a:rPr>
              <a:t>.</a:t>
            </a:r>
            <a:endParaRPr lang="en-US" altLang="en-US" sz="1100">
              <a:solidFill>
                <a:srgbClr val="FFFFFF"/>
              </a:solidFill>
            </a:endParaRPr>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t="16187" b="6403"/>
          <a:stretch>
            <a:fillRect/>
          </a:stretch>
        </p:blipFill>
        <p:spPr bwMode="auto">
          <a:xfrm>
            <a:off x="1487488" y="4210050"/>
            <a:ext cx="4684713"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pic>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t="13144" b="10339"/>
          <a:stretch>
            <a:fillRect/>
          </a:stretch>
        </p:blipFill>
        <p:spPr bwMode="auto">
          <a:xfrm>
            <a:off x="6053138" y="4210050"/>
            <a:ext cx="4659312"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959120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5956663" y="1268413"/>
            <a:ext cx="4667681" cy="2385287"/>
          </a:xfrm>
          <a:extLst>
            <a:ext uri="{91240B29-F687-4F45-9708-019B960494DF}">
              <a14:hiddenLine xmlns:a14="http://schemas.microsoft.com/office/drawing/2010/main" w="9525">
                <a:solidFill>
                  <a:schemeClr val="tx1"/>
                </a:solidFill>
                <a:miter lim="800000"/>
                <a:headEnd/>
                <a:tailEnd/>
              </a14:hiddenLine>
            </a:ext>
          </a:extLst>
        </p:spPr>
        <p:txBody>
          <a:bodyPr>
            <a:normAutofit fontScale="90000"/>
          </a:bodyPr>
          <a:lstStyle/>
          <a:p>
            <a:pPr algn="just">
              <a:defRPr/>
            </a:pPr>
            <a:r>
              <a:rPr lang="en-U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Zvezdana</a:t>
            </a:r>
            <a:r>
              <a:rPr lang="en-U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en-U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Telesković</a:t>
            </a:r>
            <a:r>
              <a:rPr lang="en-U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updated her IT skills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during</a:t>
            </a:r>
            <a:r>
              <a:rPr lang="en-U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the</a:t>
            </a:r>
            <a:r>
              <a:rPr lang="en-U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training</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She</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finds</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the</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en-U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entrepreneurial part especially interesting</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and</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useful</a:t>
            </a:r>
            <a:r>
              <a:rPr lang="en-U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because she had no previous knowledge. </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Zvezdana, in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ninth</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month</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of</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sr-Latn-RS" altLang="en-US" sz="2200" b="1" dirty="0" err="1">
                <a:solidFill>
                  <a:schemeClr val="tx1"/>
                </a:solidFill>
                <a:latin typeface="Calibri" panose="020F0502020204030204" pitchFamily="34" charset="0"/>
                <a:ea typeface="ＭＳ Ｐゴシック" pitchFamily="34" charset="-128"/>
                <a:cs typeface="Calibri" panose="020F0502020204030204" pitchFamily="34" charset="0"/>
              </a:rPr>
              <a:t>pragnancy</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en-U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came with her mother and they hope to open their own business</a:t>
            </a:r>
            <a:r>
              <a:rPr lang="sr-Latn-R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 </a:t>
            </a:r>
            <a:r>
              <a:rPr lang="en-US" altLang="en-US" sz="2200" b="1" dirty="0">
                <a:solidFill>
                  <a:schemeClr val="tx1"/>
                </a:solidFill>
                <a:latin typeface="Calibri" panose="020F0502020204030204" pitchFamily="34" charset="0"/>
                <a:ea typeface="ＭＳ Ｐゴシック" pitchFamily="34" charset="-128"/>
                <a:cs typeface="Calibri" panose="020F0502020204030204" pitchFamily="34" charset="0"/>
              </a:rPr>
              <a:t>together.</a:t>
            </a:r>
            <a:endParaRPr lang="en-US" altLang="en-US" sz="2400" dirty="0">
              <a:solidFill>
                <a:schemeClr val="tx1"/>
              </a:solidFill>
              <a:latin typeface="Calibri" panose="020F0502020204030204" pitchFamily="34" charset="0"/>
              <a:ea typeface="ＭＳ Ｐゴシック" pitchFamily="34" charset="-128"/>
              <a:cs typeface="Calibri" panose="020F0502020204030204" pitchFamily="34" charset="0"/>
            </a:endParaRPr>
          </a:p>
        </p:txBody>
      </p:sp>
      <p:sp>
        <p:nvSpPr>
          <p:cNvPr id="25603" name="Rectangle 6"/>
          <p:cNvSpPr>
            <a:spLocks noGrp="1" noChangeArrowheads="1"/>
          </p:cNvSpPr>
          <p:nvPr>
            <p:ph type="subTitle" idx="1"/>
          </p:nvPr>
        </p:nvSpPr>
        <p:spPr>
          <a:xfrm>
            <a:off x="6959600" y="4652964"/>
            <a:ext cx="3556000" cy="2016125"/>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lvl="1">
              <a:lnSpc>
                <a:spcPct val="80000"/>
              </a:lnSpc>
            </a:pPr>
            <a:endParaRPr lang="sl-SI" altLang="ja-JP" sz="3200">
              <a:solidFill>
                <a:schemeClr val="accent1"/>
              </a:solidFill>
              <a:latin typeface="Calibri" panose="020F0502020204030204" pitchFamily="34" charset="0"/>
              <a:ea typeface="ＭＳ Ｐゴシック" panose="020B0600070205080204" pitchFamily="34" charset="-128"/>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l="5179" t="14891"/>
          <a:stretch>
            <a:fillRect/>
          </a:stretch>
        </p:blipFill>
        <p:spPr bwMode="auto">
          <a:xfrm>
            <a:off x="5735638" y="4165600"/>
            <a:ext cx="48069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pic>
      <p:pic>
        <p:nvPicPr>
          <p:cNvPr id="25605" name="Picture 3"/>
          <p:cNvPicPr>
            <a:picLocks noChangeAspect="1" noChangeArrowheads="1"/>
          </p:cNvPicPr>
          <p:nvPr/>
        </p:nvPicPr>
        <p:blipFill>
          <a:blip r:embed="rId3">
            <a:extLst>
              <a:ext uri="{28A0092B-C50C-407E-A947-70E740481C1C}">
                <a14:useLocalDpi xmlns:a14="http://schemas.microsoft.com/office/drawing/2010/main" val="0"/>
              </a:ext>
            </a:extLst>
          </a:blip>
          <a:srcRect l="-69" r="18472" b="7199"/>
          <a:stretch>
            <a:fillRect/>
          </a:stretch>
        </p:blipFill>
        <p:spPr bwMode="auto">
          <a:xfrm>
            <a:off x="1487488" y="4165600"/>
            <a:ext cx="4267201"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pic>
      <p:pic>
        <p:nvPicPr>
          <p:cNvPr id="25606" name="Picture 4"/>
          <p:cNvPicPr>
            <a:picLocks noChangeAspect="1" noChangeArrowheads="1"/>
          </p:cNvPicPr>
          <p:nvPr/>
        </p:nvPicPr>
        <p:blipFill>
          <a:blip r:embed="rId4">
            <a:extLst>
              <a:ext uri="{28A0092B-C50C-407E-A947-70E740481C1C}">
                <a14:useLocalDpi xmlns:a14="http://schemas.microsoft.com/office/drawing/2010/main" val="0"/>
              </a:ext>
            </a:extLst>
          </a:blip>
          <a:srcRect l="14532" r="2467" b="14268"/>
          <a:stretch>
            <a:fillRect/>
          </a:stretch>
        </p:blipFill>
        <p:spPr bwMode="auto">
          <a:xfrm>
            <a:off x="1490662" y="1268413"/>
            <a:ext cx="4244976"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pic>
      <p:sp>
        <p:nvSpPr>
          <p:cNvPr id="2" name="TextBox 1"/>
          <p:cNvSpPr txBox="1"/>
          <p:nvPr/>
        </p:nvSpPr>
        <p:spPr>
          <a:xfrm>
            <a:off x="1506538" y="188868"/>
            <a:ext cx="8910638" cy="954107"/>
          </a:xfrm>
          <a:prstGeom prst="rect">
            <a:avLst/>
          </a:prstGeom>
          <a:noFill/>
        </p:spPr>
        <p:txBody>
          <a:bodyPr>
            <a:spAutoFit/>
          </a:bodyPr>
          <a:lstStyle/>
          <a:p>
            <a:pPr algn="ctr">
              <a:defRPr/>
            </a:pPr>
            <a:r>
              <a:rPr lang="en-US" sz="2800" b="1" dirty="0">
                <a:solidFill>
                  <a:schemeClr val="bg1">
                    <a:lumMod val="50000"/>
                  </a:schemeClr>
                </a:solidFill>
                <a:latin typeface="Calibri" panose="020F0502020204030204" pitchFamily="34" charset="0"/>
                <a:cs typeface="Calibri" panose="020F0502020204030204" pitchFamily="34" charset="0"/>
              </a:rPr>
              <a:t>MOTHER AND DAUGHTER TOGETHER IN </a:t>
            </a:r>
            <a:r>
              <a:rPr lang="en-US" sz="2800" b="1" dirty="0" smtClean="0">
                <a:solidFill>
                  <a:schemeClr val="bg1">
                    <a:lumMod val="50000"/>
                  </a:schemeClr>
                </a:solidFill>
                <a:latin typeface="Calibri" panose="020F0502020204030204" pitchFamily="34" charset="0"/>
                <a:cs typeface="Calibri" panose="020F0502020204030204" pitchFamily="34" charset="0"/>
              </a:rPr>
              <a:t>MUNICIPALITY MAJDANPEK TRAINING SESSION</a:t>
            </a:r>
            <a:endParaRPr lang="en-US" sz="2800" dirty="0">
              <a:latin typeface="Arial" charset="0"/>
              <a:cs typeface="Arial" charset="0"/>
            </a:endParaRPr>
          </a:p>
        </p:txBody>
      </p:sp>
    </p:spTree>
    <p:extLst>
      <p:ext uri="{BB962C8B-B14F-4D97-AF65-F5344CB8AC3E}">
        <p14:creationId xmlns:p14="http://schemas.microsoft.com/office/powerpoint/2010/main" val="1382449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992313" y="476251"/>
            <a:ext cx="8229600" cy="646113"/>
          </a:xfrm>
          <a:extLst>
            <a:ext uri="{91240B29-F687-4F45-9708-019B960494DF}">
              <a14:hiddenLine xmlns:a14="http://schemas.microsoft.com/office/drawing/2010/main" w="9525">
                <a:solidFill>
                  <a:schemeClr val="tx1"/>
                </a:solidFill>
                <a:miter lim="800000"/>
                <a:headEnd/>
                <a:tailEnd/>
              </a14:hiddenLine>
            </a:ext>
          </a:extLst>
        </p:spPr>
        <p:txBody>
          <a:bodyPr/>
          <a:lstStyle/>
          <a:p>
            <a:pPr algn="ctr">
              <a:defRPr/>
            </a:pPr>
            <a:r>
              <a:rPr lang="en-US" altLang="en-US" sz="36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TRAINING IN MUNICIPALITY </a:t>
            </a:r>
            <a:r>
              <a:rPr lang="sr-Latn-RS" altLang="en-US" sz="36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KURŠUMLIJA</a:t>
            </a:r>
            <a:endParaRPr lang="en-US" altLang="en-US" sz="36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endParaRPr>
          </a:p>
        </p:txBody>
      </p:sp>
      <p:sp>
        <p:nvSpPr>
          <p:cNvPr id="19459" name="Rectangle 6"/>
          <p:cNvSpPr>
            <a:spLocks noGrp="1" noChangeArrowheads="1"/>
          </p:cNvSpPr>
          <p:nvPr>
            <p:ph type="subTitle" idx="1"/>
          </p:nvPr>
        </p:nvSpPr>
        <p:spPr>
          <a:xfrm>
            <a:off x="1524000" y="1196977"/>
            <a:ext cx="9143999" cy="230387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indent="-285750" algn="just">
              <a:lnSpc>
                <a:spcPct val="80000"/>
              </a:lnSpc>
              <a:defRPr/>
            </a:pPr>
            <a:r>
              <a:rPr lang="en-US" altLang="ja-JP" sz="2000" dirty="0" err="1">
                <a:solidFill>
                  <a:schemeClr val="bg1">
                    <a:lumMod val="50000"/>
                  </a:schemeClr>
                </a:solidFill>
                <a:latin typeface="Calibri" pitchFamily="34" charset="0"/>
                <a:ea typeface="ＭＳ Ｐゴシック" pitchFamily="34" charset="-128"/>
              </a:rPr>
              <a:t>Suzana</a:t>
            </a:r>
            <a:r>
              <a:rPr lang="en-US" altLang="ja-JP" sz="2000" dirty="0">
                <a:solidFill>
                  <a:schemeClr val="bg1">
                    <a:lumMod val="50000"/>
                  </a:schemeClr>
                </a:solidFill>
                <a:latin typeface="Calibri" pitchFamily="34" charset="0"/>
                <a:ea typeface="ＭＳ Ｐゴシック" pitchFamily="34" charset="-128"/>
              </a:rPr>
              <a:t> </a:t>
            </a:r>
            <a:r>
              <a:rPr lang="en-US" altLang="ja-JP" sz="2000" dirty="0" err="1">
                <a:solidFill>
                  <a:schemeClr val="bg1">
                    <a:lumMod val="50000"/>
                  </a:schemeClr>
                </a:solidFill>
                <a:latin typeface="Calibri" pitchFamily="34" charset="0"/>
                <a:ea typeface="ＭＳ Ｐゴシック" pitchFamily="34" charset="-128"/>
              </a:rPr>
              <a:t>Kostic</a:t>
            </a:r>
            <a:r>
              <a:rPr lang="en-US" altLang="ja-JP" sz="2000" dirty="0">
                <a:solidFill>
                  <a:schemeClr val="bg1">
                    <a:lumMod val="50000"/>
                  </a:schemeClr>
                </a:solidFill>
                <a:latin typeface="Calibri" pitchFamily="34" charset="0"/>
                <a:ea typeface="ＭＳ Ｐゴシック" pitchFamily="34" charset="-128"/>
              </a:rPr>
              <a:t>, unemployed: “I think now my chances of starting a job are much higher. I have learned a lot from entrepreneurship. " She says </a:t>
            </a:r>
            <a:r>
              <a:rPr lang="sr-Latn-RS" altLang="ja-JP" sz="2000" dirty="0" err="1" smtClean="0">
                <a:solidFill>
                  <a:schemeClr val="bg1">
                    <a:lumMod val="50000"/>
                  </a:schemeClr>
                </a:solidFill>
                <a:latin typeface="Calibri" pitchFamily="34" charset="0"/>
                <a:ea typeface="ＭＳ Ｐゴシック" pitchFamily="34" charset="-128"/>
              </a:rPr>
              <a:t>that</a:t>
            </a:r>
            <a:r>
              <a:rPr lang="sr-Latn-RS" altLang="ja-JP" sz="2000" dirty="0" smtClean="0">
                <a:solidFill>
                  <a:schemeClr val="bg1">
                    <a:lumMod val="50000"/>
                  </a:schemeClr>
                </a:solidFill>
                <a:latin typeface="Calibri" pitchFamily="34" charset="0"/>
                <a:ea typeface="ＭＳ Ｐゴシック" pitchFamily="34" charset="-128"/>
              </a:rPr>
              <a:t> </a:t>
            </a:r>
            <a:r>
              <a:rPr lang="en-US" altLang="ja-JP" sz="2000" dirty="0" smtClean="0">
                <a:solidFill>
                  <a:schemeClr val="bg1">
                    <a:lumMod val="50000"/>
                  </a:schemeClr>
                </a:solidFill>
                <a:latin typeface="Calibri" pitchFamily="34" charset="0"/>
                <a:ea typeface="ＭＳ Ｐゴシック" pitchFamily="34" charset="-128"/>
              </a:rPr>
              <a:t>one </a:t>
            </a:r>
            <a:r>
              <a:rPr lang="en-US" altLang="ja-JP" sz="2000" dirty="0">
                <a:solidFill>
                  <a:schemeClr val="bg1">
                    <a:lumMod val="50000"/>
                  </a:schemeClr>
                </a:solidFill>
                <a:latin typeface="Calibri" pitchFamily="34" charset="0"/>
                <a:ea typeface="ＭＳ Ｐゴシック" pitchFamily="34" charset="-128"/>
              </a:rPr>
              <a:t>of the basic qualities of these classes is that they are motivating, which encourage women to think about entrepreneurship</a:t>
            </a:r>
            <a:r>
              <a:rPr lang="en-US" altLang="ja-JP" sz="2000" dirty="0" smtClean="0">
                <a:solidFill>
                  <a:schemeClr val="bg1">
                    <a:lumMod val="50000"/>
                  </a:schemeClr>
                </a:solidFill>
                <a:latin typeface="Calibri" pitchFamily="34" charset="0"/>
                <a:ea typeface="ＭＳ Ｐゴシック" pitchFamily="34" charset="-128"/>
              </a:rPr>
              <a:t>.</a:t>
            </a:r>
            <a:endParaRPr lang="en-US" altLang="ja-JP" sz="2000" dirty="0">
              <a:solidFill>
                <a:schemeClr val="bg1">
                  <a:lumMod val="50000"/>
                </a:schemeClr>
              </a:solidFill>
              <a:latin typeface="Calibri" pitchFamily="34" charset="0"/>
              <a:ea typeface="ＭＳ Ｐゴシック" pitchFamily="34" charset="-128"/>
            </a:endParaRPr>
          </a:p>
          <a:p>
            <a:pPr indent="-285750" algn="just">
              <a:lnSpc>
                <a:spcPct val="80000"/>
              </a:lnSpc>
              <a:defRPr/>
            </a:pPr>
            <a:r>
              <a:rPr lang="en-US" altLang="ja-JP" sz="2000" dirty="0">
                <a:solidFill>
                  <a:schemeClr val="bg1">
                    <a:lumMod val="50000"/>
                  </a:schemeClr>
                </a:solidFill>
                <a:latin typeface="Calibri" pitchFamily="34" charset="0"/>
                <a:ea typeface="ＭＳ Ｐゴシック" pitchFamily="34" charset="-128"/>
              </a:rPr>
              <a:t>Svetlana </a:t>
            </a:r>
            <a:r>
              <a:rPr lang="en-US" altLang="ja-JP" sz="2000" dirty="0" err="1">
                <a:solidFill>
                  <a:schemeClr val="bg1">
                    <a:lumMod val="50000"/>
                  </a:schemeClr>
                </a:solidFill>
                <a:latin typeface="Calibri" pitchFamily="34" charset="0"/>
                <a:ea typeface="ＭＳ Ｐゴシック" pitchFamily="34" charset="-128"/>
              </a:rPr>
              <a:t>Todorovic</a:t>
            </a:r>
            <a:r>
              <a:rPr lang="en-US" altLang="ja-JP" sz="2000" dirty="0">
                <a:solidFill>
                  <a:schemeClr val="bg1">
                    <a:lumMod val="50000"/>
                  </a:schemeClr>
                </a:solidFill>
                <a:latin typeface="Calibri" pitchFamily="34" charset="0"/>
                <a:ea typeface="ＭＳ Ｐゴシック" pitchFamily="34" charset="-128"/>
              </a:rPr>
              <a:t> lost her job two years ago. She was already trying to sell traditional local produce, but realized that she lacked </a:t>
            </a:r>
            <a:r>
              <a:rPr lang="en-US" altLang="ja-JP" sz="2000" dirty="0" smtClean="0">
                <a:solidFill>
                  <a:schemeClr val="bg1">
                    <a:lumMod val="50000"/>
                  </a:schemeClr>
                </a:solidFill>
                <a:latin typeface="Calibri" pitchFamily="34" charset="0"/>
                <a:ea typeface="ＭＳ Ｐゴシック" pitchFamily="34" charset="-128"/>
              </a:rPr>
              <a:t>much</a:t>
            </a:r>
            <a:r>
              <a:rPr lang="sr-Latn-RS" altLang="ja-JP" sz="2000" dirty="0" smtClean="0">
                <a:solidFill>
                  <a:schemeClr val="bg1">
                    <a:lumMod val="50000"/>
                  </a:schemeClr>
                </a:solidFill>
                <a:latin typeface="Calibri" pitchFamily="34" charset="0"/>
                <a:ea typeface="ＭＳ Ｐゴシック" pitchFamily="34" charset="-128"/>
              </a:rPr>
              <a:t> </a:t>
            </a:r>
            <a:r>
              <a:rPr lang="sr-Latn-RS" altLang="ja-JP" sz="2000" dirty="0" err="1" smtClean="0">
                <a:solidFill>
                  <a:schemeClr val="bg1">
                    <a:lumMod val="50000"/>
                  </a:schemeClr>
                </a:solidFill>
                <a:latin typeface="Calibri" pitchFamily="34" charset="0"/>
                <a:ea typeface="ＭＳ Ｐゴシック" pitchFamily="34" charset="-128"/>
              </a:rPr>
              <a:t>appropriate</a:t>
            </a:r>
            <a:r>
              <a:rPr lang="en-US" altLang="ja-JP" sz="2000" dirty="0" smtClean="0">
                <a:solidFill>
                  <a:schemeClr val="bg1">
                    <a:lumMod val="50000"/>
                  </a:schemeClr>
                </a:solidFill>
                <a:latin typeface="Calibri" pitchFamily="34" charset="0"/>
                <a:ea typeface="ＭＳ Ｐゴシック" pitchFamily="34" charset="-128"/>
              </a:rPr>
              <a:t> </a:t>
            </a:r>
            <a:r>
              <a:rPr lang="en-US" altLang="ja-JP" sz="2000" dirty="0">
                <a:solidFill>
                  <a:schemeClr val="bg1">
                    <a:lumMod val="50000"/>
                  </a:schemeClr>
                </a:solidFill>
                <a:latin typeface="Calibri" pitchFamily="34" charset="0"/>
                <a:ea typeface="ＭＳ Ｐゴシック" pitchFamily="34" charset="-128"/>
              </a:rPr>
              <a:t>knowledge. "Now I'm really pleased. I learned exactly what I needed to be able to make a living by selling my products, ”says Svetlana.</a:t>
            </a:r>
            <a:endParaRPr lang="sl-SI" altLang="ja-JP" sz="2000" dirty="0">
              <a:solidFill>
                <a:schemeClr val="accent1"/>
              </a:solidFill>
              <a:latin typeface="Calibri" pitchFamily="34" charset="0"/>
              <a:ea typeface="ＭＳ Ｐゴシック" pitchFamily="34" charset="-128"/>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l="19482" t="-2" r="252" b="32330"/>
          <a:stretch>
            <a:fillRect/>
          </a:stretch>
        </p:blipFill>
        <p:spPr bwMode="auto">
          <a:xfrm>
            <a:off x="7762876" y="3500847"/>
            <a:ext cx="2905125" cy="336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7"/>
          <p:cNvPicPr>
            <a:picLocks noChangeAspect="1" noChangeArrowheads="1"/>
          </p:cNvPicPr>
          <p:nvPr/>
        </p:nvPicPr>
        <p:blipFill>
          <a:blip r:embed="rId3">
            <a:extLst>
              <a:ext uri="{28A0092B-C50C-407E-A947-70E740481C1C}">
                <a14:useLocalDpi xmlns:a14="http://schemas.microsoft.com/office/drawing/2010/main" val="0"/>
              </a:ext>
            </a:extLst>
          </a:blip>
          <a:srcRect l="11325" t="179" r="4718" b="12296"/>
          <a:stretch>
            <a:fillRect/>
          </a:stretch>
        </p:blipFill>
        <p:spPr bwMode="auto">
          <a:xfrm>
            <a:off x="1524001" y="3500847"/>
            <a:ext cx="6238875" cy="3415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448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992313" y="404813"/>
            <a:ext cx="8229600" cy="647700"/>
          </a:xfrm>
          <a:extLst>
            <a:ext uri="{91240B29-F687-4F45-9708-019B960494DF}">
              <a14:hiddenLine xmlns:a14="http://schemas.microsoft.com/office/drawing/2010/main" w="9525">
                <a:solidFill>
                  <a:schemeClr val="tx1"/>
                </a:solidFill>
                <a:miter lim="800000"/>
                <a:headEnd/>
                <a:tailEnd/>
              </a14:hiddenLine>
            </a:ext>
          </a:extLst>
        </p:spPr>
        <p:txBody>
          <a:bodyPr/>
          <a:lstStyle/>
          <a:p>
            <a:pPr algn="ctr">
              <a:defRPr/>
            </a:pPr>
            <a:r>
              <a:rPr lang="en-US" altLang="en-US" sz="36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TRAINING IN MUNICIPALITY </a:t>
            </a:r>
            <a:r>
              <a:rPr lang="sr-Latn-RS" altLang="en-US" sz="36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PARAĆIN</a:t>
            </a:r>
            <a:endParaRPr lang="en-US" altLang="en-US" sz="36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endParaRPr>
          </a:p>
        </p:txBody>
      </p:sp>
      <p:sp>
        <p:nvSpPr>
          <p:cNvPr id="20483" name="Rectangle 6"/>
          <p:cNvSpPr>
            <a:spLocks noGrp="1" noChangeArrowheads="1"/>
          </p:cNvSpPr>
          <p:nvPr>
            <p:ph type="subTitle" idx="1"/>
          </p:nvPr>
        </p:nvSpPr>
        <p:spPr>
          <a:xfrm>
            <a:off x="1703388" y="1268414"/>
            <a:ext cx="3384550" cy="4833937"/>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fontScale="92500" lnSpcReduction="10000"/>
          </a:bodyPr>
          <a:lstStyle/>
          <a:p>
            <a:pPr algn="l">
              <a:defRPr/>
            </a:pPr>
            <a:r>
              <a:rPr lang="en-US" sz="2000" b="1" dirty="0" err="1">
                <a:solidFill>
                  <a:schemeClr val="bg1">
                    <a:lumMod val="50000"/>
                  </a:schemeClr>
                </a:solidFill>
                <a:latin typeface="Calibri" panose="020F0502020204030204" pitchFamily="34" charset="0"/>
                <a:cs typeface="Calibri" panose="020F0502020204030204" pitchFamily="34" charset="0"/>
              </a:rPr>
              <a:t>Ljubinka</a:t>
            </a:r>
            <a:r>
              <a:rPr lang="en-US" sz="2000" b="1" dirty="0">
                <a:solidFill>
                  <a:schemeClr val="bg1">
                    <a:lumMod val="50000"/>
                  </a:schemeClr>
                </a:solidFill>
                <a:latin typeface="Calibri" panose="020F0502020204030204" pitchFamily="34" charset="0"/>
                <a:cs typeface="Calibri" panose="020F0502020204030204" pitchFamily="34" charset="0"/>
              </a:rPr>
              <a:t> Antic, 64, attends classes with her daughter. He is engaged in beekeeping and plans to make an activity that will support the whole family from the cultivation of bees and the collection of honey, as well as from the sale of local products. She needed the digital and entrepreneurial skills to achieve the desired results.</a:t>
            </a:r>
          </a:p>
          <a:p>
            <a:pPr algn="just">
              <a:defRPr/>
            </a:pPr>
            <a:r>
              <a:rPr lang="en-US" sz="2000" b="1" dirty="0">
                <a:solidFill>
                  <a:schemeClr val="bg1">
                    <a:lumMod val="50000"/>
                  </a:schemeClr>
                </a:solidFill>
                <a:latin typeface="Calibri" panose="020F0502020204030204" pitchFamily="34" charset="0"/>
                <a:cs typeface="Calibri" panose="020F0502020204030204" pitchFamily="34" charset="0"/>
              </a:rPr>
              <a:t>Svetlana </a:t>
            </a:r>
            <a:r>
              <a:rPr lang="en-US" sz="2000" b="1" dirty="0" err="1">
                <a:solidFill>
                  <a:schemeClr val="bg1">
                    <a:lumMod val="50000"/>
                  </a:schemeClr>
                </a:solidFill>
                <a:latin typeface="Calibri" panose="020F0502020204030204" pitchFamily="34" charset="0"/>
                <a:cs typeface="Calibri" panose="020F0502020204030204" pitchFamily="34" charset="0"/>
              </a:rPr>
              <a:t>Tomic</a:t>
            </a:r>
            <a:r>
              <a:rPr lang="en-US" sz="2000" b="1" dirty="0">
                <a:solidFill>
                  <a:schemeClr val="bg1">
                    <a:lumMod val="50000"/>
                  </a:schemeClr>
                </a:solidFill>
                <a:latin typeface="Calibri" panose="020F0502020204030204" pitchFamily="34" charset="0"/>
                <a:cs typeface="Calibri" panose="020F0502020204030204" pitchFamily="34" charset="0"/>
              </a:rPr>
              <a:t>, plans to open a nursing home. She </a:t>
            </a:r>
            <a:r>
              <a:rPr lang="en-US" sz="2000" b="1" dirty="0" smtClean="0">
                <a:solidFill>
                  <a:schemeClr val="bg1">
                    <a:lumMod val="50000"/>
                  </a:schemeClr>
                </a:solidFill>
                <a:latin typeface="Calibri" panose="020F0502020204030204" pitchFamily="34" charset="0"/>
                <a:cs typeface="Calibri" panose="020F0502020204030204" pitchFamily="34" charset="0"/>
              </a:rPr>
              <a:t>has lacked </a:t>
            </a:r>
            <a:r>
              <a:rPr lang="en-US" sz="2000" b="1" dirty="0">
                <a:solidFill>
                  <a:schemeClr val="bg1">
                    <a:lumMod val="50000"/>
                  </a:schemeClr>
                </a:solidFill>
                <a:latin typeface="Calibri" panose="020F0502020204030204" pitchFamily="34" charset="0"/>
                <a:cs typeface="Calibri" panose="020F0502020204030204" pitchFamily="34" charset="0"/>
              </a:rPr>
              <a:t>entrepreneurial knowledge and considers this training a fair chance.</a:t>
            </a:r>
            <a:endParaRPr lang="sl-SI" altLang="ja-JP" sz="2000" dirty="0">
              <a:solidFill>
                <a:schemeClr val="bg1">
                  <a:lumMod val="50000"/>
                </a:schemeClr>
              </a:solidFill>
              <a:latin typeface="Calibri" pitchFamily="34" charset="0"/>
              <a:ea typeface="ＭＳ Ｐゴシック" pitchFamily="34" charset="-128"/>
              <a:cs typeface="Calibri" panose="020F0502020204030204" pitchFamily="34" charset="0"/>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t="6445" r="6476"/>
          <a:stretch>
            <a:fillRect/>
          </a:stretch>
        </p:blipFill>
        <p:spPr bwMode="auto">
          <a:xfrm>
            <a:off x="5249863" y="3814764"/>
            <a:ext cx="5454650" cy="307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3"/>
          <p:cNvPicPr>
            <a:picLocks noChangeAspect="1" noChangeArrowheads="1"/>
          </p:cNvPicPr>
          <p:nvPr/>
        </p:nvPicPr>
        <p:blipFill>
          <a:blip r:embed="rId3">
            <a:extLst>
              <a:ext uri="{28A0092B-C50C-407E-A947-70E740481C1C}">
                <a14:useLocalDpi xmlns:a14="http://schemas.microsoft.com/office/drawing/2010/main" val="0"/>
              </a:ext>
            </a:extLst>
          </a:blip>
          <a:srcRect l="3436" t="9575" r="2966" b="10577"/>
          <a:stretch>
            <a:fillRect/>
          </a:stretch>
        </p:blipFill>
        <p:spPr bwMode="auto">
          <a:xfrm>
            <a:off x="5245101" y="1239838"/>
            <a:ext cx="5459413" cy="2620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760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992313" y="404813"/>
            <a:ext cx="8229600" cy="647700"/>
          </a:xfrm>
          <a:extLst>
            <a:ext uri="{91240B29-F687-4F45-9708-019B960494DF}">
              <a14:hiddenLine xmlns:a14="http://schemas.microsoft.com/office/drawing/2010/main" w="9525">
                <a:solidFill>
                  <a:schemeClr val="tx1"/>
                </a:solidFill>
                <a:miter lim="800000"/>
                <a:headEnd/>
                <a:tailEnd/>
              </a14:hiddenLine>
            </a:ext>
          </a:extLst>
        </p:spPr>
        <p:txBody>
          <a:bodyPr/>
          <a:lstStyle/>
          <a:p>
            <a:pPr algn="ctr">
              <a:defRPr/>
            </a:pPr>
            <a:r>
              <a:rPr lang="en-US" sz="3600" b="1" dirty="0" smtClean="0">
                <a:solidFill>
                  <a:schemeClr val="bg1">
                    <a:lumMod val="50000"/>
                  </a:schemeClr>
                </a:solidFill>
                <a:latin typeface="Calibri" panose="020F0502020204030204" pitchFamily="34" charset="0"/>
                <a:cs typeface="Calibri" panose="020F0502020204030204" pitchFamily="34" charset="0"/>
              </a:rPr>
              <a:t>TRAINING IN MUNICIPALITY </a:t>
            </a:r>
            <a:r>
              <a:rPr lang="sr-Latn-RS" sz="3600" b="1" dirty="0" smtClean="0">
                <a:solidFill>
                  <a:schemeClr val="bg1">
                    <a:lumMod val="50000"/>
                  </a:schemeClr>
                </a:solidFill>
                <a:latin typeface="Calibri" panose="020F0502020204030204" pitchFamily="34" charset="0"/>
                <a:cs typeface="Calibri" panose="020F0502020204030204" pitchFamily="34" charset="0"/>
              </a:rPr>
              <a:t>IVANJICA</a:t>
            </a:r>
            <a:endParaRPr lang="en-US" altLang="en-US" sz="36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endParaRPr>
          </a:p>
        </p:txBody>
      </p:sp>
      <p:pic>
        <p:nvPicPr>
          <p:cNvPr id="28675" name="Picture 2" descr="http://www.e-jednakost.org.rs/site/wp-content/uploads/2019/04/grupna-modul1.jpg"/>
          <p:cNvPicPr>
            <a:picLocks noChangeAspect="1" noChangeArrowheads="1"/>
          </p:cNvPicPr>
          <p:nvPr/>
        </p:nvPicPr>
        <p:blipFill>
          <a:blip r:embed="rId2">
            <a:extLst>
              <a:ext uri="{28A0092B-C50C-407E-A947-70E740481C1C}">
                <a14:useLocalDpi xmlns:a14="http://schemas.microsoft.com/office/drawing/2010/main" val="0"/>
              </a:ext>
            </a:extLst>
          </a:blip>
          <a:srcRect t="169" r="1672" b="16689"/>
          <a:stretch>
            <a:fillRect/>
          </a:stretch>
        </p:blipFill>
        <p:spPr bwMode="auto">
          <a:xfrm>
            <a:off x="6024564" y="4508500"/>
            <a:ext cx="46434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http://www.e-jednakost.org.rs/site/wp-content/uploads/2019/04/IMG_20190319_130113-1024x505.jpg"/>
          <p:cNvPicPr>
            <a:picLocks noChangeAspect="1" noChangeArrowheads="1"/>
          </p:cNvPicPr>
          <p:nvPr/>
        </p:nvPicPr>
        <p:blipFill>
          <a:blip r:embed="rId3">
            <a:extLst>
              <a:ext uri="{28A0092B-C50C-407E-A947-70E740481C1C}">
                <a14:useLocalDpi xmlns:a14="http://schemas.microsoft.com/office/drawing/2010/main" val="0"/>
              </a:ext>
            </a:extLst>
          </a:blip>
          <a:srcRect l="7385" t="8621" r="11891" b="4237"/>
          <a:stretch>
            <a:fillRect/>
          </a:stretch>
        </p:blipFill>
        <p:spPr bwMode="auto">
          <a:xfrm>
            <a:off x="1524001" y="4489450"/>
            <a:ext cx="4500563"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631950" y="1125539"/>
            <a:ext cx="8942388" cy="2862322"/>
          </a:xfrm>
          <a:prstGeom prst="rect">
            <a:avLst/>
          </a:prstGeom>
          <a:noFill/>
        </p:spPr>
        <p:txBody>
          <a:bodyPr>
            <a:spAutoFit/>
          </a:bodyPr>
          <a:lstStyle/>
          <a:p>
            <a:pPr algn="just">
              <a:defRPr/>
            </a:pPr>
            <a:r>
              <a:rPr lang="en-US" b="1" dirty="0">
                <a:solidFill>
                  <a:schemeClr val="bg1">
                    <a:lumMod val="50000"/>
                  </a:schemeClr>
                </a:solidFill>
                <a:latin typeface="Calibri" panose="020F0502020204030204" pitchFamily="34" charset="0"/>
                <a:cs typeface="Calibri" panose="020F0502020204030204" pitchFamily="34" charset="0"/>
              </a:rPr>
              <a:t>"This is exactly what I needed," commented Marina </a:t>
            </a:r>
            <a:r>
              <a:rPr lang="en-US" b="1" dirty="0" err="1">
                <a:solidFill>
                  <a:schemeClr val="bg1">
                    <a:lumMod val="50000"/>
                  </a:schemeClr>
                </a:solidFill>
                <a:latin typeface="Calibri" panose="020F0502020204030204" pitchFamily="34" charset="0"/>
                <a:cs typeface="Calibri" panose="020F0502020204030204" pitchFamily="34" charset="0"/>
              </a:rPr>
              <a:t>Ocokoljić</a:t>
            </a:r>
            <a:r>
              <a:rPr lang="en-US" b="1" dirty="0">
                <a:solidFill>
                  <a:schemeClr val="bg1">
                    <a:lumMod val="50000"/>
                  </a:schemeClr>
                </a:solidFill>
                <a:latin typeface="Calibri" panose="020F0502020204030204" pitchFamily="34" charset="0"/>
                <a:cs typeface="Calibri" panose="020F0502020204030204" pitchFamily="34" charset="0"/>
              </a:rPr>
              <a:t>, who started the production of handmade pasta eight months ago. Although she has an excellent product, which she has presented at the ethno food fairs and the event "Kitchen of the World" five times already, Marina felt that she lacked knowledge in entrepreneurship and computer science for further development and advancement in business.</a:t>
            </a:r>
          </a:p>
          <a:p>
            <a:pPr algn="just">
              <a:defRPr/>
            </a:pPr>
            <a:r>
              <a:rPr lang="en-US" b="1" dirty="0" err="1">
                <a:solidFill>
                  <a:schemeClr val="bg1">
                    <a:lumMod val="50000"/>
                  </a:schemeClr>
                </a:solidFill>
                <a:latin typeface="Calibri" panose="020F0502020204030204" pitchFamily="34" charset="0"/>
                <a:cs typeface="Calibri" panose="020F0502020204030204" pitchFamily="34" charset="0"/>
              </a:rPr>
              <a:t>Zorica</a:t>
            </a:r>
            <a:r>
              <a:rPr lang="en-US" b="1" dirty="0">
                <a:solidFill>
                  <a:schemeClr val="bg1">
                    <a:lumMod val="50000"/>
                  </a:schemeClr>
                </a:solidFill>
                <a:latin typeface="Calibri" panose="020F0502020204030204" pitchFamily="34" charset="0"/>
                <a:cs typeface="Calibri" panose="020F0502020204030204" pitchFamily="34" charset="0"/>
              </a:rPr>
              <a:t> </a:t>
            </a:r>
            <a:r>
              <a:rPr lang="en-US" b="1" dirty="0" err="1">
                <a:solidFill>
                  <a:schemeClr val="bg1">
                    <a:lumMod val="50000"/>
                  </a:schemeClr>
                </a:solidFill>
                <a:latin typeface="Calibri" panose="020F0502020204030204" pitchFamily="34" charset="0"/>
                <a:cs typeface="Calibri" panose="020F0502020204030204" pitchFamily="34" charset="0"/>
              </a:rPr>
              <a:t>Gvozdenovic</a:t>
            </a:r>
            <a:r>
              <a:rPr lang="en-US" b="1" dirty="0">
                <a:solidFill>
                  <a:schemeClr val="bg1">
                    <a:lumMod val="50000"/>
                  </a:schemeClr>
                </a:solidFill>
                <a:latin typeface="Calibri" panose="020F0502020204030204" pitchFamily="34" charset="0"/>
                <a:cs typeface="Calibri" panose="020F0502020204030204" pitchFamily="34" charset="0"/>
              </a:rPr>
              <a:t>, since last year, has a shop selling her own handcrafted handicraft. </a:t>
            </a:r>
            <a:r>
              <a:rPr lang="en-US" b="1" dirty="0" err="1">
                <a:solidFill>
                  <a:schemeClr val="bg1">
                    <a:lumMod val="50000"/>
                  </a:schemeClr>
                </a:solidFill>
                <a:latin typeface="Calibri" panose="020F0502020204030204" pitchFamily="34" charset="0"/>
                <a:cs typeface="Calibri" panose="020F0502020204030204" pitchFamily="34" charset="0"/>
              </a:rPr>
              <a:t>Zorica</a:t>
            </a:r>
            <a:r>
              <a:rPr lang="en-US" b="1" dirty="0">
                <a:solidFill>
                  <a:schemeClr val="bg1">
                    <a:lumMod val="50000"/>
                  </a:schemeClr>
                </a:solidFill>
                <a:latin typeface="Calibri" panose="020F0502020204030204" pitchFamily="34" charset="0"/>
                <a:cs typeface="Calibri" panose="020F0502020204030204" pitchFamily="34" charset="0"/>
              </a:rPr>
              <a:t> is 59 years old and says she has worked without the internet so far, but that she has realized that only with the help of computers and new technologies can she sell her products better. "Now I will be able to take pictures of everything I make and promote it. Today I just learned how I will be able to join some groups online. "</a:t>
            </a:r>
          </a:p>
        </p:txBody>
      </p:sp>
    </p:spTree>
    <p:extLst>
      <p:ext uri="{BB962C8B-B14F-4D97-AF65-F5344CB8AC3E}">
        <p14:creationId xmlns:p14="http://schemas.microsoft.com/office/powerpoint/2010/main" val="287134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43596"/>
            <a:ext cx="8911687" cy="1280890"/>
          </a:xfrm>
        </p:spPr>
        <p:txBody>
          <a:bodyPr/>
          <a:lstStyle/>
          <a:p>
            <a:pPr algn="ctr"/>
            <a:r>
              <a:rPr lang="en-US" b="1" dirty="0" smtClean="0">
                <a:latin typeface="+mn-lt"/>
              </a:rPr>
              <a:t>CONFERENCE "WOMEN IN RURAL AREAS - ECONOMIC POTENTIAL IN RISE"</a:t>
            </a:r>
            <a:endParaRPr lang="en-US" b="1" dirty="0">
              <a:latin typeface="+mn-lt"/>
            </a:endParaRPr>
          </a:p>
        </p:txBody>
      </p:sp>
      <p:sp>
        <p:nvSpPr>
          <p:cNvPr id="3" name="Content Placeholder 2"/>
          <p:cNvSpPr>
            <a:spLocks noGrp="1"/>
          </p:cNvSpPr>
          <p:nvPr>
            <p:ph idx="1"/>
          </p:nvPr>
        </p:nvSpPr>
        <p:spPr>
          <a:xfrm>
            <a:off x="2024743" y="1632857"/>
            <a:ext cx="9479869" cy="4502951"/>
          </a:xfrm>
        </p:spPr>
        <p:txBody>
          <a:bodyPr>
            <a:normAutofit fontScale="70000" lnSpcReduction="20000"/>
          </a:bodyPr>
          <a:lstStyle/>
          <a:p>
            <a:r>
              <a:rPr lang="en-US" sz="3100" b="1" dirty="0" smtClean="0">
                <a:latin typeface="Calibri" panose="020F0502020204030204" pitchFamily="34" charset="0"/>
              </a:rPr>
              <a:t>The </a:t>
            </a:r>
            <a:r>
              <a:rPr lang="en-US" sz="3100" b="1" dirty="0">
                <a:latin typeface="Calibri" panose="020F0502020204030204" pitchFamily="34" charset="0"/>
              </a:rPr>
              <a:t>conference </a:t>
            </a:r>
            <a:r>
              <a:rPr lang="sr-Latn-RS" sz="3100" b="1" dirty="0" err="1" smtClean="0">
                <a:latin typeface="Calibri" panose="020F0502020204030204" pitchFamily="34" charset="0"/>
              </a:rPr>
              <a:t>was</a:t>
            </a:r>
            <a:r>
              <a:rPr lang="sr-Latn-RS" sz="3100" b="1" dirty="0" smtClean="0">
                <a:latin typeface="Calibri" panose="020F0502020204030204" pitchFamily="34" charset="0"/>
              </a:rPr>
              <a:t> </a:t>
            </a:r>
            <a:r>
              <a:rPr lang="en-US" sz="3100" b="1" dirty="0" smtClean="0">
                <a:latin typeface="Calibri" panose="020F0502020204030204" pitchFamily="34" charset="0"/>
              </a:rPr>
              <a:t>aim</a:t>
            </a:r>
            <a:r>
              <a:rPr lang="sr-Latn-RS" sz="3100" b="1" dirty="0" err="1" smtClean="0">
                <a:latin typeface="Calibri" panose="020F0502020204030204" pitchFamily="34" charset="0"/>
              </a:rPr>
              <a:t>ing</a:t>
            </a:r>
            <a:r>
              <a:rPr lang="en-US" sz="3100" b="1" dirty="0" smtClean="0">
                <a:latin typeface="Calibri" panose="020F0502020204030204" pitchFamily="34" charset="0"/>
              </a:rPr>
              <a:t>, </a:t>
            </a:r>
            <a:r>
              <a:rPr lang="en-US" sz="3100" b="1" dirty="0">
                <a:latin typeface="Calibri" panose="020F0502020204030204" pitchFamily="34" charset="0"/>
              </a:rPr>
              <a:t>with the participation of representatives of policy makers from republic and local authorities, experts and decision-makers from local communities, the private sector and CSOs concerned with the advancement of women, to launch initiatives and disseminate information on the results of women's empowerment in rural areas in the era of digitalization and the information </a:t>
            </a:r>
            <a:r>
              <a:rPr lang="en-US" sz="3100" b="1" dirty="0" smtClean="0">
                <a:latin typeface="Calibri" panose="020F0502020204030204" pitchFamily="34" charset="0"/>
              </a:rPr>
              <a:t>society</a:t>
            </a:r>
          </a:p>
          <a:p>
            <a:r>
              <a:rPr lang="en-US" sz="3100" b="1" dirty="0" smtClean="0">
                <a:latin typeface="Calibri" panose="020F0502020204030204" pitchFamily="34" charset="0"/>
              </a:rPr>
              <a:t>MORE THAN 100 PARTICIPANTS</a:t>
            </a:r>
            <a:endParaRPr lang="en-US" sz="3100" b="1" dirty="0">
              <a:latin typeface="Calibri" panose="020F0502020204030204" pitchFamily="34" charset="0"/>
            </a:endParaRPr>
          </a:p>
          <a:p>
            <a:r>
              <a:rPr lang="en-US" sz="2900" b="1" dirty="0" smtClean="0">
                <a:latin typeface="Calibri" panose="020F0502020204030204" pitchFamily="34" charset="0"/>
              </a:rPr>
              <a:t>RECOMMENDATIONS</a:t>
            </a:r>
          </a:p>
          <a:p>
            <a:pPr lvl="1"/>
            <a:r>
              <a:rPr lang="en-US" sz="2900" b="1" dirty="0" smtClean="0">
                <a:latin typeface="Calibri" panose="020F0502020204030204" pitchFamily="34" charset="0"/>
              </a:rPr>
              <a:t>For public policies, gender equality strategies and rural development strategies</a:t>
            </a:r>
          </a:p>
          <a:p>
            <a:pPr lvl="1"/>
            <a:r>
              <a:rPr lang="en-US" sz="2900" b="1" dirty="0" smtClean="0">
                <a:latin typeface="Calibri" panose="020F0502020204030204" pitchFamily="34" charset="0"/>
              </a:rPr>
              <a:t>Local government</a:t>
            </a:r>
          </a:p>
          <a:p>
            <a:pPr lvl="1"/>
            <a:r>
              <a:rPr lang="en-US" sz="2900" b="1" dirty="0" smtClean="0">
                <a:latin typeface="Calibri" panose="020F0502020204030204" pitchFamily="34" charset="0"/>
              </a:rPr>
              <a:t>CSOs</a:t>
            </a:r>
          </a:p>
          <a:p>
            <a:pPr lvl="1"/>
            <a:r>
              <a:rPr lang="en-US" sz="2900" b="1" dirty="0" smtClean="0">
                <a:latin typeface="Calibri" panose="020F0502020204030204" pitchFamily="34" charset="0"/>
              </a:rPr>
              <a:t>International organization</a:t>
            </a:r>
          </a:p>
          <a:p>
            <a:pPr lvl="1"/>
            <a:r>
              <a:rPr lang="en-US" sz="2900" b="1" smtClean="0">
                <a:latin typeface="Calibri" panose="020F0502020204030204" pitchFamily="34" charset="0"/>
              </a:rPr>
              <a:t>Media</a:t>
            </a:r>
            <a:endParaRPr lang="en-US" sz="2900" b="1" dirty="0">
              <a:latin typeface="Calibri" panose="020F0502020204030204" pitchFamily="34" charset="0"/>
            </a:endParaRPr>
          </a:p>
        </p:txBody>
      </p:sp>
      <p:sp>
        <p:nvSpPr>
          <p:cNvPr id="4" name="Footer Placeholder 3"/>
          <p:cNvSpPr>
            <a:spLocks noGrp="1"/>
          </p:cNvSpPr>
          <p:nvPr>
            <p:ph type="ftr" sz="quarter" idx="11"/>
          </p:nvPr>
        </p:nvSpPr>
        <p:spPr/>
        <p:txBody>
          <a:bodyPr/>
          <a:lstStyle/>
          <a:p>
            <a:r>
              <a:rPr lang="en-US" smtClean="0"/>
              <a:t>Rural women exchange workshop, SKOPLJE, 16.10.2019.</a:t>
            </a:r>
            <a:endParaRPr lang="en-US"/>
          </a:p>
        </p:txBody>
      </p:sp>
    </p:spTree>
    <p:extLst>
      <p:ext uri="{BB962C8B-B14F-4D97-AF65-F5344CB8AC3E}">
        <p14:creationId xmlns:p14="http://schemas.microsoft.com/office/powerpoint/2010/main" val="269999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GUIDELINES FOR WOMEN’S DIGITAL ENTREPRENEURSHIPS </a:t>
            </a:r>
            <a:r>
              <a:rPr lang="sl-SI" altLang="ja-JP"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a:r>
            <a:br>
              <a:rPr lang="sl-SI" altLang="ja-JP"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br>
            <a:endParaRPr lang="en-US" b="1" dirty="0"/>
          </a:p>
        </p:txBody>
      </p:sp>
      <p:sp>
        <p:nvSpPr>
          <p:cNvPr id="3" name="Content Placeholder 2"/>
          <p:cNvSpPr>
            <a:spLocks noGrp="1"/>
          </p:cNvSpPr>
          <p:nvPr>
            <p:ph idx="1"/>
          </p:nvPr>
        </p:nvSpPr>
        <p:spPr/>
        <p:txBody>
          <a:bodyPr/>
          <a:lstStyle/>
          <a:p>
            <a:r>
              <a:rPr lang="en-US" sz="2400" b="1" dirty="0" smtClean="0"/>
              <a:t>RECOMMENDATIONS</a:t>
            </a:r>
          </a:p>
          <a:p>
            <a:r>
              <a:rPr lang="en-US" sz="2400" b="1" dirty="0" smtClean="0"/>
              <a:t>GUIDELINES FOR DEVELOPMENT OF LOCAL STARTUP ECOSYSTEMS AND WOMEN’S ENTREPRENEURSHIP</a:t>
            </a:r>
          </a:p>
          <a:p>
            <a:pPr lvl="1"/>
            <a:r>
              <a:rPr lang="en-US" sz="2200" b="1" dirty="0" smtClean="0"/>
              <a:t>INTRODUCTION</a:t>
            </a:r>
          </a:p>
          <a:p>
            <a:pPr lvl="1"/>
            <a:r>
              <a:rPr lang="en-US" sz="2200" b="1" dirty="0" smtClean="0"/>
              <a:t>ENTREPRENEURSHIP AND/OR START UP ECOSYSTEM</a:t>
            </a:r>
          </a:p>
          <a:p>
            <a:pPr lvl="1"/>
            <a:r>
              <a:rPr lang="en-US" sz="2200" b="1" dirty="0" smtClean="0"/>
              <a:t>FACTORS FOR DEVELOPMENT OF START UP ECOSYSTEM</a:t>
            </a:r>
          </a:p>
          <a:p>
            <a:pPr lvl="1"/>
            <a:r>
              <a:rPr lang="en-US" sz="2200" b="1" dirty="0" smtClean="0"/>
              <a:t>GUIDELINES FOR DEVELOPMENT OF LOCAL START UP ECOSYSTEM </a:t>
            </a:r>
          </a:p>
          <a:p>
            <a:endParaRPr lang="en-US" dirty="0"/>
          </a:p>
        </p:txBody>
      </p:sp>
      <p:sp>
        <p:nvSpPr>
          <p:cNvPr id="4" name="Footer Placeholder 3"/>
          <p:cNvSpPr>
            <a:spLocks noGrp="1"/>
          </p:cNvSpPr>
          <p:nvPr>
            <p:ph type="ftr" sz="quarter" idx="11"/>
          </p:nvPr>
        </p:nvSpPr>
        <p:spPr/>
        <p:txBody>
          <a:bodyPr/>
          <a:lstStyle/>
          <a:p>
            <a:r>
              <a:rPr lang="en-US" dirty="0" smtClean="0"/>
              <a:t>Rural women exchange workshop, SKOPLJE, 16.10.2019.</a:t>
            </a:r>
            <a:endParaRPr lang="en-US" dirty="0"/>
          </a:p>
        </p:txBody>
      </p:sp>
    </p:spTree>
    <p:extLst>
      <p:ext uri="{BB962C8B-B14F-4D97-AF65-F5344CB8AC3E}">
        <p14:creationId xmlns:p14="http://schemas.microsoft.com/office/powerpoint/2010/main" val="165688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7000">
              <a:schemeClr val="bg2">
                <a:tint val="90000"/>
                <a:satMod val="92000"/>
                <a:alpha val="67000"/>
                <a:lumMod val="88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955959" y="1450724"/>
            <a:ext cx="5172486" cy="4800149"/>
          </a:xfrm>
          <a:prstGeom prst="rect">
            <a:avLst/>
          </a:prstGeom>
        </p:spPr>
      </p:pic>
      <p:sp>
        <p:nvSpPr>
          <p:cNvPr id="2" name="Title 1"/>
          <p:cNvSpPr>
            <a:spLocks noGrp="1"/>
          </p:cNvSpPr>
          <p:nvPr>
            <p:ph type="title"/>
          </p:nvPr>
        </p:nvSpPr>
        <p:spPr>
          <a:xfrm>
            <a:off x="2743200" y="-16335"/>
            <a:ext cx="8757699" cy="1079532"/>
          </a:xfrm>
        </p:spPr>
        <p:txBody>
          <a:bodyPr>
            <a:normAutofit/>
          </a:bodyPr>
          <a:lstStyle/>
          <a:p>
            <a:r>
              <a:rPr lang="en-US" b="1" dirty="0" smtClean="0">
                <a:latin typeface="+mn-lt"/>
              </a:rPr>
              <a:t>PROJECT COST EXTANSION</a:t>
            </a:r>
            <a:endParaRPr lang="en-US" b="1" dirty="0">
              <a:latin typeface="+mn-lt"/>
            </a:endParaRPr>
          </a:p>
        </p:txBody>
      </p:sp>
      <p:sp>
        <p:nvSpPr>
          <p:cNvPr id="3" name="Content Placeholder 2"/>
          <p:cNvSpPr>
            <a:spLocks noGrp="1"/>
          </p:cNvSpPr>
          <p:nvPr>
            <p:ph idx="1"/>
          </p:nvPr>
        </p:nvSpPr>
        <p:spPr>
          <a:xfrm>
            <a:off x="165799" y="1364431"/>
            <a:ext cx="8232613" cy="5072611"/>
          </a:xfrm>
        </p:spPr>
        <p:txBody>
          <a:bodyPr>
            <a:noAutofit/>
          </a:bodyPr>
          <a:lstStyle/>
          <a:p>
            <a:r>
              <a:rPr lang="en-GB" sz="2000" b="1" dirty="0" smtClean="0"/>
              <a:t>ACTIVITIES FOR 4 MONTHS MORE</a:t>
            </a:r>
          </a:p>
          <a:p>
            <a:r>
              <a:rPr lang="en-GB" sz="2000" b="1" dirty="0" smtClean="0"/>
              <a:t>ACTIVITIES INCLUDED:</a:t>
            </a:r>
          </a:p>
          <a:p>
            <a:r>
              <a:rPr lang="en-GB" sz="2000" b="1" dirty="0"/>
              <a:t>I</a:t>
            </a:r>
            <a:r>
              <a:rPr lang="en-GB" sz="2000" b="1" dirty="0" smtClean="0"/>
              <a:t>nteractive </a:t>
            </a:r>
            <a:r>
              <a:rPr lang="en-GB" sz="2000" b="1" dirty="0"/>
              <a:t>creative workshop </a:t>
            </a:r>
            <a:r>
              <a:rPr lang="en-GB" sz="2000" b="1" dirty="0" smtClean="0"/>
              <a:t>for </a:t>
            </a:r>
            <a:r>
              <a:rPr lang="en-GB" sz="2000" b="1" dirty="0"/>
              <a:t>18 women who were trained in digital entrepreneurship (three women from each municipality</a:t>
            </a:r>
            <a:r>
              <a:rPr lang="en-GB" sz="2000" b="1" dirty="0" smtClean="0"/>
              <a:t>) on DIGITAL ENTREPREUNERSHIP IN ORGANIC FOOD PRODUCTION  </a:t>
            </a:r>
          </a:p>
          <a:p>
            <a:r>
              <a:rPr lang="en-GB" sz="2000" b="1" dirty="0"/>
              <a:t>S</a:t>
            </a:r>
            <a:r>
              <a:rPr lang="en-GB" sz="2000" b="1" dirty="0" smtClean="0"/>
              <a:t>tudy </a:t>
            </a:r>
            <a:r>
              <a:rPr lang="en-GB" sz="2000" b="1" dirty="0"/>
              <a:t>tour for participants to </a:t>
            </a:r>
            <a:r>
              <a:rPr lang="en-GB" sz="2000" b="1" dirty="0" smtClean="0"/>
              <a:t>organic farm established by woman </a:t>
            </a:r>
            <a:r>
              <a:rPr lang="en-GB" sz="2000" b="1" dirty="0"/>
              <a:t>digital </a:t>
            </a:r>
            <a:r>
              <a:rPr lang="en-GB" sz="2000" b="1" dirty="0" smtClean="0"/>
              <a:t>entrepreneur and </a:t>
            </a:r>
          </a:p>
          <a:p>
            <a:r>
              <a:rPr lang="en-GB" sz="2000" b="1" dirty="0" smtClean="0"/>
              <a:t>Participatory </a:t>
            </a:r>
            <a:r>
              <a:rPr lang="en-GB" sz="2000" b="1" dirty="0"/>
              <a:t>workshop between project beneficiaries and representatives of six </a:t>
            </a:r>
            <a:r>
              <a:rPr lang="en-GB" sz="2000" b="1" dirty="0" smtClean="0"/>
              <a:t>Local Self Governments </a:t>
            </a:r>
            <a:r>
              <a:rPr lang="en-GB" sz="2000" b="1" dirty="0"/>
              <a:t>and contact persons who were involved in organization of all </a:t>
            </a:r>
            <a:r>
              <a:rPr lang="en-GB" sz="2000" b="1" dirty="0" smtClean="0"/>
              <a:t>activities </a:t>
            </a:r>
            <a:r>
              <a:rPr lang="en-GB" sz="2000" b="1" dirty="0"/>
              <a:t>under the project, to </a:t>
            </a:r>
            <a:r>
              <a:rPr lang="en-GB" sz="2000" b="1" dirty="0" smtClean="0"/>
              <a:t>ensure  </a:t>
            </a:r>
            <a:r>
              <a:rPr lang="en-GB" sz="2000" b="1" dirty="0"/>
              <a:t>implementation of DESWRA </a:t>
            </a:r>
            <a:r>
              <a:rPr lang="en-GB" sz="2000" b="1" dirty="0" smtClean="0"/>
              <a:t>recommendations related to local government </a:t>
            </a:r>
            <a:endParaRPr lang="en-US" sz="2000" b="1" dirty="0"/>
          </a:p>
          <a:p>
            <a:endParaRPr lang="en-US" sz="2000" b="1" dirty="0"/>
          </a:p>
        </p:txBody>
      </p:sp>
      <p:sp>
        <p:nvSpPr>
          <p:cNvPr id="4" name="Footer Placeholder 3"/>
          <p:cNvSpPr>
            <a:spLocks noGrp="1"/>
          </p:cNvSpPr>
          <p:nvPr>
            <p:ph type="ftr" sz="quarter" idx="11"/>
          </p:nvPr>
        </p:nvSpPr>
        <p:spPr/>
        <p:txBody>
          <a:bodyPr/>
          <a:lstStyle/>
          <a:p>
            <a:r>
              <a:rPr lang="en-US" dirty="0" smtClean="0"/>
              <a:t>Rural women exchange workshop, SKOPLJE, 16.10.2019.</a:t>
            </a:r>
            <a:endParaRPr lang="en-US" dirty="0"/>
          </a:p>
        </p:txBody>
      </p:sp>
    </p:spTree>
    <p:extLst>
      <p:ext uri="{BB962C8B-B14F-4D97-AF65-F5344CB8AC3E}">
        <p14:creationId xmlns:p14="http://schemas.microsoft.com/office/powerpoint/2010/main" val="198133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70672" y="824466"/>
            <a:ext cx="9042178" cy="4486984"/>
          </a:xfrm>
        </p:spPr>
        <p:txBody>
          <a:bodyPr>
            <a:normAutofit fontScale="90000"/>
          </a:bodyPr>
          <a:lstStyle/>
          <a:p>
            <a:pPr algn="ctr"/>
            <a:r>
              <a:rPr lang="en-US" b="1" i="1" dirty="0" smtClean="0"/>
              <a:t/>
            </a:r>
            <a:br>
              <a:rPr lang="en-US" b="1" i="1" dirty="0" smtClean="0"/>
            </a:br>
            <a:r>
              <a:rPr lang="en-US" b="1" i="1" dirty="0"/>
              <a:t/>
            </a:r>
            <a:br>
              <a:rPr lang="en-US" b="1" i="1" dirty="0"/>
            </a:br>
            <a:r>
              <a:rPr lang="en-US" b="1" i="1" dirty="0" smtClean="0">
                <a:solidFill>
                  <a:srgbClr val="FF0000"/>
                </a:solidFill>
              </a:rPr>
              <a:t>THANK YOU FOR YOUR ATTENTION!!!</a:t>
            </a:r>
            <a:br>
              <a:rPr lang="en-US" b="1" i="1" dirty="0" smtClean="0">
                <a:solidFill>
                  <a:srgbClr val="FF0000"/>
                </a:solidFill>
              </a:rPr>
            </a:br>
            <a:r>
              <a:rPr lang="en-US" b="1" i="1" dirty="0" smtClean="0"/>
              <a:t/>
            </a:r>
            <a:br>
              <a:rPr lang="en-US" b="1" i="1" dirty="0" smtClean="0"/>
            </a:br>
            <a:r>
              <a:rPr lang="en-US" b="1" i="1" dirty="0" smtClean="0"/>
              <a:t>THANKS A LOT TO UNWOMEN GIVING A PROMINENCE TO WOMEN FROM RURAL AREAS</a:t>
            </a:r>
            <a:endParaRPr lang="en-US" b="1" i="1" dirty="0"/>
          </a:p>
        </p:txBody>
      </p:sp>
      <p:sp>
        <p:nvSpPr>
          <p:cNvPr id="6" name="Subtitle 5"/>
          <p:cNvSpPr>
            <a:spLocks noGrp="1"/>
          </p:cNvSpPr>
          <p:nvPr>
            <p:ph type="subTitle" idx="1"/>
          </p:nvPr>
        </p:nvSpPr>
        <p:spPr>
          <a:xfrm>
            <a:off x="5763821" y="4487091"/>
            <a:ext cx="9144000" cy="2370909"/>
          </a:xfrm>
        </p:spPr>
        <p:txBody>
          <a:bodyPr>
            <a:normAutofit fontScale="55000" lnSpcReduction="20000"/>
          </a:bodyPr>
          <a:lstStyle/>
          <a:p>
            <a:endParaRPr lang="sr-Latn-RS" sz="7200" dirty="0">
              <a:solidFill>
                <a:srgbClr val="0070C0"/>
              </a:solidFill>
            </a:endParaRPr>
          </a:p>
          <a:p>
            <a:pPr algn="ctr"/>
            <a:r>
              <a:rPr lang="en-US" sz="11000" b="1" dirty="0" smtClean="0">
                <a:solidFill>
                  <a:srgbClr val="0070C0"/>
                </a:solidFill>
              </a:rPr>
              <a:t>Q/A </a:t>
            </a:r>
          </a:p>
          <a:p>
            <a:endParaRPr lang="en-US" sz="4400" dirty="0">
              <a:solidFill>
                <a:srgbClr val="0070C0"/>
              </a:solidFill>
            </a:endParaRPr>
          </a:p>
          <a:p>
            <a:pPr algn="ctr"/>
            <a:r>
              <a:rPr lang="en-US" sz="4400" dirty="0" smtClean="0">
                <a:solidFill>
                  <a:srgbClr val="0070C0"/>
                </a:solidFill>
              </a:rPr>
              <a:t>www.e-jednakost.org.rs</a:t>
            </a:r>
            <a:endParaRPr lang="en-US" sz="4400" dirty="0">
              <a:solidFill>
                <a:srgbClr val="0070C0"/>
              </a:solidFill>
            </a:endParaRPr>
          </a:p>
          <a:p>
            <a:endParaRPr lang="en-US" sz="4400" dirty="0"/>
          </a:p>
        </p:txBody>
      </p:sp>
      <p:sp>
        <p:nvSpPr>
          <p:cNvPr id="4" name="Footer Placeholder 3"/>
          <p:cNvSpPr>
            <a:spLocks noGrp="1"/>
          </p:cNvSpPr>
          <p:nvPr>
            <p:ph type="ftr" sz="quarter" idx="11"/>
          </p:nvPr>
        </p:nvSpPr>
        <p:spPr/>
        <p:txBody>
          <a:bodyPr/>
          <a:lstStyle/>
          <a:p>
            <a:r>
              <a:rPr lang="en-US" smtClean="0"/>
              <a:t>Rural women exchange workshop, SKOPLJE, 16.10.2019.</a:t>
            </a:r>
            <a:endParaRPr lang="en-US"/>
          </a:p>
        </p:txBody>
      </p:sp>
    </p:spTree>
    <p:extLst>
      <p:ext uri="{BB962C8B-B14F-4D97-AF65-F5344CB8AC3E}">
        <p14:creationId xmlns:p14="http://schemas.microsoft.com/office/powerpoint/2010/main" val="2560110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83924"/>
            <a:ext cx="8911687" cy="848259"/>
          </a:xfrm>
        </p:spPr>
        <p:txBody>
          <a:bodyPr/>
          <a:lstStyle/>
          <a:p>
            <a:r>
              <a:rPr lang="sr-Latn-RS" b="1" dirty="0" smtClean="0">
                <a:latin typeface="+mn-lt"/>
              </a:rPr>
              <a:t>CSO EQUAL OPPORTUNITIES</a:t>
            </a:r>
            <a:endParaRPr lang="en-US" b="1" dirty="0">
              <a:latin typeface="+mn-lt"/>
            </a:endParaRPr>
          </a:p>
        </p:txBody>
      </p:sp>
      <p:sp>
        <p:nvSpPr>
          <p:cNvPr id="3" name="Content Placeholder 2"/>
          <p:cNvSpPr>
            <a:spLocks noGrp="1"/>
          </p:cNvSpPr>
          <p:nvPr>
            <p:ph idx="1"/>
          </p:nvPr>
        </p:nvSpPr>
        <p:spPr>
          <a:xfrm>
            <a:off x="1448972" y="1053955"/>
            <a:ext cx="9397219" cy="4784137"/>
          </a:xfrm>
        </p:spPr>
        <p:txBody>
          <a:bodyPr>
            <a:noAutofit/>
          </a:bodyPr>
          <a:lstStyle/>
          <a:p>
            <a:r>
              <a:rPr lang="en-US" b="1" dirty="0" smtClean="0"/>
              <a:t>The Equal Opportunities was founded in 2002 with the aim of </a:t>
            </a:r>
            <a:r>
              <a:rPr lang="en-US" b="1" dirty="0">
                <a:solidFill>
                  <a:schemeClr val="tx1"/>
                </a:solidFill>
              </a:rPr>
              <a:t>enabling women and men to equally </a:t>
            </a:r>
            <a:r>
              <a:rPr lang="en-US" b="1" dirty="0" smtClean="0">
                <a:solidFill>
                  <a:schemeClr val="tx1"/>
                </a:solidFill>
              </a:rPr>
              <a:t>access to modern information and communication technologies through the establishment of </a:t>
            </a:r>
            <a:r>
              <a:rPr lang="en-US" b="1" dirty="0" smtClean="0">
                <a:solidFill>
                  <a:schemeClr val="tx1"/>
                </a:solidFill>
                <a:latin typeface="Arial" panose="020B0604020202020204" pitchFamily="34" charset="0"/>
                <a:cs typeface="Arial" panose="020B0604020202020204" pitchFamily="34" charset="0"/>
              </a:rPr>
              <a:t>permanent</a:t>
            </a:r>
            <a:r>
              <a:rPr lang="en-US" b="1" dirty="0" smtClean="0">
                <a:solidFill>
                  <a:schemeClr val="tx1"/>
                </a:solidFill>
              </a:rPr>
              <a:t> mechanisms to bri</a:t>
            </a:r>
            <a:r>
              <a:rPr lang="en-US" b="1" dirty="0" smtClean="0"/>
              <a:t>dge the digital and gender gap.</a:t>
            </a:r>
          </a:p>
          <a:p>
            <a:r>
              <a:rPr lang="en-US" b="1" dirty="0" smtClean="0"/>
              <a:t>OBJECTIVES:</a:t>
            </a:r>
          </a:p>
          <a:p>
            <a:pPr lvl="1"/>
            <a:r>
              <a:rPr lang="en-US" sz="1800" b="1" dirty="0" smtClean="0"/>
              <a:t>Launching initiatives to improve the implementation of ICT in everyday life and work, citizens and especially women, through trainings, discussions, research, studies, etc.</a:t>
            </a:r>
          </a:p>
          <a:p>
            <a:pPr lvl="1"/>
            <a:r>
              <a:rPr lang="en-US" sz="1800" b="1" dirty="0" smtClean="0"/>
              <a:t>Research on gender participation in ICT use,</a:t>
            </a:r>
          </a:p>
          <a:p>
            <a:pPr lvl="1"/>
            <a:r>
              <a:rPr lang="en-US" sz="1800" b="1" dirty="0" smtClean="0"/>
              <a:t>Participation in the establishment of training centers for trainers and trainees for the use of ICT in their daily work and life,</a:t>
            </a:r>
          </a:p>
          <a:p>
            <a:pPr lvl="1"/>
            <a:r>
              <a:rPr lang="en-US" sz="1800" b="1" dirty="0" smtClean="0"/>
              <a:t>Development of online courses for the advancement of women and gender equality</a:t>
            </a:r>
          </a:p>
          <a:p>
            <a:pPr lvl="1"/>
            <a:r>
              <a:rPr lang="en-US" sz="1800" b="1" dirty="0" smtClean="0"/>
              <a:t>Printing popular literature</a:t>
            </a:r>
          </a:p>
          <a:p>
            <a:pPr lvl="1"/>
            <a:r>
              <a:rPr lang="en-US" sz="1800" b="1" dirty="0" smtClean="0"/>
              <a:t>  PROJECTS - A large number of successfully completed national and international projects can be seen on</a:t>
            </a:r>
          </a:p>
          <a:p>
            <a:pPr algn="ctr"/>
            <a:r>
              <a:rPr lang="en-US" b="1" dirty="0" smtClean="0">
                <a:solidFill>
                  <a:srgbClr val="0070C0"/>
                </a:solidFill>
              </a:rPr>
              <a:t>www.e-jednakost.org.rs</a:t>
            </a:r>
            <a:endParaRPr lang="en-US" b="1" dirty="0">
              <a:solidFill>
                <a:srgbClr val="0070C0"/>
              </a:solidFill>
            </a:endParaRPr>
          </a:p>
        </p:txBody>
      </p:sp>
      <p:sp>
        <p:nvSpPr>
          <p:cNvPr id="4" name="Footer Placeholder 3"/>
          <p:cNvSpPr>
            <a:spLocks noGrp="1"/>
          </p:cNvSpPr>
          <p:nvPr>
            <p:ph type="ftr" sz="quarter" idx="11"/>
          </p:nvPr>
        </p:nvSpPr>
        <p:spPr>
          <a:xfrm>
            <a:off x="6776499" y="6227556"/>
            <a:ext cx="7619999" cy="365125"/>
          </a:xfrm>
        </p:spPr>
        <p:txBody>
          <a:bodyPr/>
          <a:lstStyle/>
          <a:p>
            <a:r>
              <a:rPr lang="en-US" dirty="0" smtClean="0"/>
              <a:t>                                                                    Rural women exchange workshop, SKOPLJE, 16.10.2019.</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518" y="196413"/>
            <a:ext cx="3981482" cy="936156"/>
          </a:xfrm>
          <a:prstGeom prst="rect">
            <a:avLst/>
          </a:prstGeom>
        </p:spPr>
      </p:pic>
    </p:spTree>
    <p:extLst>
      <p:ext uri="{BB962C8B-B14F-4D97-AF65-F5344CB8AC3E}">
        <p14:creationId xmlns:p14="http://schemas.microsoft.com/office/powerpoint/2010/main" val="124474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045" y="99972"/>
            <a:ext cx="8911687" cy="1280890"/>
          </a:xfrm>
        </p:spPr>
        <p:txBody>
          <a:bodyPr>
            <a:noAutofit/>
          </a:bodyPr>
          <a:lstStyle/>
          <a:p>
            <a:pPr algn="ctr"/>
            <a:r>
              <a:rPr lang="sr-Latn-RS" sz="2800" b="1" dirty="0">
                <a:latin typeface="+mn-lt"/>
              </a:rPr>
              <a:t>PROJECT</a:t>
            </a:r>
            <a:br>
              <a:rPr lang="sr-Latn-RS" sz="2800" b="1" dirty="0">
                <a:latin typeface="+mn-lt"/>
              </a:rPr>
            </a:br>
            <a:r>
              <a:rPr lang="en-US" sz="2800" b="1" dirty="0">
                <a:latin typeface="+mn-lt"/>
              </a:rPr>
              <a:t>"DIGITAL AND ENTREPRENEURIAL SKILLS FOR WOMEN IN RURAL </a:t>
            </a:r>
            <a:r>
              <a:rPr lang="en-US" sz="2800" b="1" dirty="0" smtClean="0">
                <a:latin typeface="+mn-lt"/>
              </a:rPr>
              <a:t>AREAS„</a:t>
            </a:r>
            <a:r>
              <a:rPr lang="sr-Latn-RS" sz="2800" b="1" dirty="0" smtClean="0">
                <a:latin typeface="+mn-lt"/>
              </a:rPr>
              <a:t> -DESWRA</a:t>
            </a:r>
            <a:endParaRPr lang="en-US" sz="2800" dirty="0">
              <a:latin typeface="+mn-lt"/>
            </a:endParaRPr>
          </a:p>
        </p:txBody>
      </p:sp>
      <p:sp>
        <p:nvSpPr>
          <p:cNvPr id="3" name="Content Placeholder 2"/>
          <p:cNvSpPr>
            <a:spLocks noGrp="1"/>
          </p:cNvSpPr>
          <p:nvPr>
            <p:ph idx="1"/>
          </p:nvPr>
        </p:nvSpPr>
        <p:spPr>
          <a:xfrm>
            <a:off x="1663511" y="1497238"/>
            <a:ext cx="9998606" cy="4879261"/>
          </a:xfrm>
        </p:spPr>
        <p:txBody>
          <a:bodyPr>
            <a:noAutofit/>
          </a:bodyPr>
          <a:lstStyle/>
          <a:p>
            <a:r>
              <a:rPr lang="sr-Latn-RS" sz="2000" b="1" dirty="0" smtClean="0"/>
              <a:t>GOALS:</a:t>
            </a:r>
          </a:p>
          <a:p>
            <a:r>
              <a:rPr lang="en-US" sz="2000" b="1" dirty="0" smtClean="0"/>
              <a:t>Developing </a:t>
            </a:r>
            <a:r>
              <a:rPr lang="en-US" sz="2000" b="1" dirty="0" smtClean="0">
                <a:solidFill>
                  <a:srgbClr val="FF0000"/>
                </a:solidFill>
              </a:rPr>
              <a:t>entrepreneurial skills and increasing employment opportunities for women in rural areas </a:t>
            </a:r>
            <a:r>
              <a:rPr lang="en-US" sz="2000" b="1" dirty="0" smtClean="0"/>
              <a:t>through the development of </a:t>
            </a:r>
            <a:r>
              <a:rPr lang="en-US" sz="2000" b="1" dirty="0" smtClean="0">
                <a:solidFill>
                  <a:srgbClr val="FF0000"/>
                </a:solidFill>
              </a:rPr>
              <a:t>new digital knowledge, skills and competences;</a:t>
            </a:r>
          </a:p>
          <a:p>
            <a:pPr algn="just"/>
            <a:r>
              <a:rPr lang="en-US" sz="2000" b="1" dirty="0" smtClean="0"/>
              <a:t>Using all the benefits of a continuous </a:t>
            </a:r>
            <a:r>
              <a:rPr lang="en-US" sz="2000" b="1" dirty="0" smtClean="0">
                <a:solidFill>
                  <a:srgbClr val="FF0000"/>
                </a:solidFill>
              </a:rPr>
              <a:t>digital transformation </a:t>
            </a:r>
            <a:r>
              <a:rPr lang="en-US" sz="2000" b="1" dirty="0" smtClean="0"/>
              <a:t>process to support one of the most disadvantaged groups - women in rural areas in Serbia;</a:t>
            </a:r>
          </a:p>
          <a:p>
            <a:pPr algn="just"/>
            <a:r>
              <a:rPr lang="en-US" sz="2000" b="1" dirty="0" smtClean="0"/>
              <a:t>Facilitating equal participation of unemployed women from rural areas, as multiple </a:t>
            </a:r>
            <a:r>
              <a:rPr lang="sr-Latn-RS" sz="2000" b="1" dirty="0" err="1" smtClean="0"/>
              <a:t>discriminate</a:t>
            </a:r>
            <a:r>
              <a:rPr lang="en-US" sz="2000" b="1" dirty="0" smtClean="0"/>
              <a:t> persons, in the labor market;</a:t>
            </a:r>
          </a:p>
          <a:p>
            <a:pPr algn="just"/>
            <a:r>
              <a:rPr lang="en-US" sz="2000" b="1" dirty="0" smtClean="0"/>
              <a:t>Development of </a:t>
            </a:r>
            <a:r>
              <a:rPr lang="en-US" sz="2000" b="1" dirty="0" smtClean="0">
                <a:solidFill>
                  <a:srgbClr val="FF0000"/>
                </a:solidFill>
              </a:rPr>
              <a:t>entrepreneurial activities in agricultural production</a:t>
            </a:r>
            <a:r>
              <a:rPr lang="en-US" sz="2000" b="1" dirty="0" smtClean="0"/>
              <a:t>, access to information related to modern trends and innovations in organic agriculture and rural tourism and related business opportunities;</a:t>
            </a:r>
          </a:p>
          <a:p>
            <a:pPr algn="just"/>
            <a:r>
              <a:rPr lang="en-US" sz="2000" b="1" dirty="0" smtClean="0"/>
              <a:t>Establishing a process of </a:t>
            </a:r>
            <a:r>
              <a:rPr lang="en-US" sz="2000" b="1" dirty="0" smtClean="0">
                <a:solidFill>
                  <a:srgbClr val="FF0000"/>
                </a:solidFill>
              </a:rPr>
              <a:t>actively networking women </a:t>
            </a:r>
            <a:r>
              <a:rPr lang="en-US" sz="2000" b="1" dirty="0" smtClean="0"/>
              <a:t>with and with women from other rural areas to share ideas, experiences, knowledge and employment opportunities.</a:t>
            </a:r>
            <a:endParaRPr lang="en-US" sz="2000" b="1" dirty="0"/>
          </a:p>
        </p:txBody>
      </p:sp>
      <p:sp>
        <p:nvSpPr>
          <p:cNvPr id="4" name="Footer Placeholder 3"/>
          <p:cNvSpPr>
            <a:spLocks noGrp="1"/>
          </p:cNvSpPr>
          <p:nvPr>
            <p:ph type="ftr" sz="quarter" idx="11"/>
          </p:nvPr>
        </p:nvSpPr>
        <p:spPr>
          <a:xfrm>
            <a:off x="2617347" y="6492875"/>
            <a:ext cx="7619999" cy="365125"/>
          </a:xfrm>
        </p:spPr>
        <p:txBody>
          <a:bodyPr/>
          <a:lstStyle/>
          <a:p>
            <a:r>
              <a:rPr lang="en-US" dirty="0" smtClean="0"/>
              <a:t>Rural women exchange workshop, SKOPLJE, 16.10.2019.</a:t>
            </a:r>
            <a:endParaRPr lang="en-US" dirty="0"/>
          </a:p>
        </p:txBody>
      </p:sp>
    </p:spTree>
    <p:extLst>
      <p:ext uri="{BB962C8B-B14F-4D97-AF65-F5344CB8AC3E}">
        <p14:creationId xmlns:p14="http://schemas.microsoft.com/office/powerpoint/2010/main" val="2781818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DONATORS</a:t>
            </a:r>
            <a:endParaRPr lang="en-US" b="1" dirty="0">
              <a:latin typeface="+mn-lt"/>
            </a:endParaRPr>
          </a:p>
        </p:txBody>
      </p:sp>
      <p:sp>
        <p:nvSpPr>
          <p:cNvPr id="3" name="Content Placeholder 2"/>
          <p:cNvSpPr>
            <a:spLocks noGrp="1"/>
          </p:cNvSpPr>
          <p:nvPr>
            <p:ph idx="1"/>
          </p:nvPr>
        </p:nvSpPr>
        <p:spPr>
          <a:xfrm>
            <a:off x="953588" y="1825625"/>
            <a:ext cx="10400211" cy="3522663"/>
          </a:xfrm>
        </p:spPr>
        <p:txBody>
          <a:bodyPr>
            <a:normAutofit/>
          </a:bodyPr>
          <a:lstStyle/>
          <a:p>
            <a:pPr marL="0" indent="0" algn="ctr">
              <a:buNone/>
            </a:pPr>
            <a:r>
              <a:rPr lang="en-US" b="1" dirty="0" smtClean="0"/>
              <a:t>This project is supported by:</a:t>
            </a:r>
          </a:p>
          <a:p>
            <a:endParaRPr lang="en-US" dirty="0" smtClean="0"/>
          </a:p>
          <a:p>
            <a:r>
              <a:rPr lang="en-US" b="1" dirty="0" smtClean="0"/>
              <a:t>The United Nations Agency for Gender Equality and Women's Empowerment in Serbia (UN WOMEN) under the European Union-funded project “Priority Actions to Support  Gender Equality in Serbia";</a:t>
            </a:r>
          </a:p>
          <a:p>
            <a:r>
              <a:rPr lang="en-US" b="1" dirty="0" smtClean="0"/>
              <a:t>Coordination Body for Gender Equality and </a:t>
            </a:r>
          </a:p>
          <a:p>
            <a:r>
              <a:rPr lang="en-US" b="1" dirty="0" smtClean="0"/>
              <a:t>Ministry of European Integration of the Republic of Serbia</a:t>
            </a:r>
            <a:r>
              <a:rPr lang="en-US" dirty="0" smtClean="0"/>
              <a:t>.</a:t>
            </a:r>
          </a:p>
          <a:p>
            <a:endParaRPr lang="en-US" dirty="0"/>
          </a:p>
        </p:txBody>
      </p:sp>
      <p:sp>
        <p:nvSpPr>
          <p:cNvPr id="4" name="Footer Placeholder 3"/>
          <p:cNvSpPr>
            <a:spLocks noGrp="1"/>
          </p:cNvSpPr>
          <p:nvPr>
            <p:ph type="ftr" sz="quarter" idx="11"/>
          </p:nvPr>
        </p:nvSpPr>
        <p:spPr/>
        <p:txBody>
          <a:bodyPr/>
          <a:lstStyle/>
          <a:p>
            <a:r>
              <a:rPr lang="en-US" dirty="0" smtClean="0"/>
              <a:t>Rural women exchange workshop, SKOPLJE, 16.10.2019.</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r="-671"/>
          <a:stretch>
            <a:fillRect/>
          </a:stretch>
        </p:blipFill>
        <p:spPr bwMode="auto">
          <a:xfrm>
            <a:off x="2370727" y="4929551"/>
            <a:ext cx="5470525" cy="132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776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981200" y="313329"/>
            <a:ext cx="8229600" cy="792163"/>
          </a:xfrm>
          <a:extLst>
            <a:ext uri="{91240B29-F687-4F45-9708-019B960494DF}">
              <a14:hiddenLine xmlns:a14="http://schemas.microsoft.com/office/drawing/2010/main" w="9525">
                <a:solidFill>
                  <a:schemeClr val="tx1"/>
                </a:solidFill>
                <a:miter lim="800000"/>
                <a:headEnd/>
                <a:tailEnd/>
              </a14:hiddenLine>
            </a:ext>
          </a:extLst>
        </p:spPr>
        <p:txBody>
          <a:bodyPr>
            <a:normAutofit/>
          </a:bodyPr>
          <a:lstStyle/>
          <a:p>
            <a:pPr algn="ctr">
              <a:defRPr/>
            </a:pPr>
            <a:r>
              <a:rPr lang="en-US" altLang="en-US" sz="3600" b="1" dirty="0" smtClean="0">
                <a:latin typeface="Calibri" panose="020F0502020204030204" pitchFamily="34" charset="0"/>
                <a:ea typeface="ＭＳ Ｐゴシック" pitchFamily="34" charset="-128"/>
                <a:cs typeface="Calibri" panose="020F0502020204030204" pitchFamily="34" charset="0"/>
              </a:rPr>
              <a:t>MUNICIPALITIES INCLUDED IN PROJECT </a:t>
            </a:r>
            <a:endParaRPr lang="en-US" altLang="en-US" sz="3600" b="1" dirty="0">
              <a:latin typeface="Calibri" panose="020F0502020204030204" pitchFamily="34" charset="0"/>
              <a:ea typeface="ＭＳ Ｐゴシック" pitchFamily="34" charset="-128"/>
              <a:cs typeface="Calibri" panose="020F0502020204030204" pitchFamily="34" charset="0"/>
            </a:endParaRPr>
          </a:p>
        </p:txBody>
      </p:sp>
      <p:sp>
        <p:nvSpPr>
          <p:cNvPr id="28678" name="Rectangle 6"/>
          <p:cNvSpPr>
            <a:spLocks noGrp="1" noChangeArrowheads="1"/>
          </p:cNvSpPr>
          <p:nvPr>
            <p:ph type="subTitle" idx="1"/>
          </p:nvPr>
        </p:nvSpPr>
        <p:spPr>
          <a:xfrm>
            <a:off x="1825355" y="2709658"/>
            <a:ext cx="8740775" cy="2159000"/>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a:bodyPr>
          <a:lstStyle/>
          <a:p>
            <a:pPr indent="-285750">
              <a:lnSpc>
                <a:spcPct val="80000"/>
              </a:lnSpc>
              <a:defRPr/>
            </a:pPr>
            <a:r>
              <a:rPr lang="en-US" altLang="ja-JP" b="1" u="sng" dirty="0">
                <a:latin typeface="Calibri" panose="020F0502020204030204" pitchFamily="34" charset="0"/>
                <a:ea typeface="ＭＳ Ｐゴシック" pitchFamily="34" charset="-128"/>
                <a:cs typeface="Calibri" panose="020F0502020204030204" pitchFamily="34" charset="0"/>
              </a:rPr>
              <a:t>GREAT COOPERATION WITH LOCAL GOVERNMENT</a:t>
            </a:r>
          </a:p>
          <a:p>
            <a:pPr marL="57150" indent="-342900">
              <a:lnSpc>
                <a:spcPct val="80000"/>
              </a:lnSpc>
              <a:buFont typeface="Wingdings" panose="05000000000000000000" pitchFamily="2" charset="2"/>
              <a:buChar char="Ø"/>
              <a:defRPr/>
            </a:pPr>
            <a:r>
              <a:rPr lang="en-US" altLang="ja-JP" b="1" u="sng" dirty="0" err="1" smtClean="0">
                <a:latin typeface="Calibri" panose="020F0502020204030204" pitchFamily="34" charset="0"/>
                <a:ea typeface="ＭＳ Ｐゴシック" pitchFamily="34" charset="-128"/>
                <a:cs typeface="Calibri" panose="020F0502020204030204" pitchFamily="34" charset="0"/>
              </a:rPr>
              <a:t>MoU</a:t>
            </a:r>
            <a:r>
              <a:rPr lang="en-US" altLang="ja-JP" b="1" u="sng" dirty="0" smtClean="0">
                <a:latin typeface="Calibri" panose="020F0502020204030204" pitchFamily="34" charset="0"/>
                <a:ea typeface="ＭＳ Ｐゴシック" pitchFamily="34" charset="-128"/>
                <a:cs typeface="Calibri" panose="020F0502020204030204" pitchFamily="34" charset="0"/>
              </a:rPr>
              <a:t> signed with Local communities; Local communities </a:t>
            </a:r>
            <a:r>
              <a:rPr lang="en-US" altLang="ja-JP" b="1" u="sng" dirty="0">
                <a:latin typeface="Calibri" panose="020F0502020204030204" pitchFamily="34" charset="0"/>
                <a:ea typeface="ＭＳ Ｐゴシック" pitchFamily="34" charset="-128"/>
                <a:cs typeface="Calibri" panose="020F0502020204030204" pitchFamily="34" charset="0"/>
              </a:rPr>
              <a:t>leaderships were actively involved and supported </a:t>
            </a:r>
            <a:r>
              <a:rPr lang="en-US" altLang="ja-JP" b="1" u="sng" dirty="0" smtClean="0">
                <a:latin typeface="Calibri" panose="020F0502020204030204" pitchFamily="34" charset="0"/>
                <a:ea typeface="ＭＳ Ｐゴシック" pitchFamily="34" charset="-128"/>
                <a:cs typeface="Calibri" panose="020F0502020204030204" pitchFamily="34" charset="0"/>
              </a:rPr>
              <a:t>Project in </a:t>
            </a:r>
            <a:r>
              <a:rPr lang="en-US" altLang="ja-JP" b="1" u="sng" dirty="0">
                <a:latin typeface="Calibri" panose="020F0502020204030204" pitchFamily="34" charset="0"/>
                <a:ea typeface="ＭＳ Ｐゴシック" pitchFamily="34" charset="-128"/>
                <a:cs typeface="Calibri" panose="020F0502020204030204" pitchFamily="34" charset="0"/>
              </a:rPr>
              <a:t>all stages of training implementation</a:t>
            </a:r>
            <a:r>
              <a:rPr lang="en-US" altLang="ja-JP" b="1" u="sng" dirty="0" smtClean="0">
                <a:latin typeface="Calibri" panose="020F0502020204030204" pitchFamily="34" charset="0"/>
                <a:ea typeface="ＭＳ Ｐゴシック" pitchFamily="34" charset="-128"/>
                <a:cs typeface="Calibri" panose="020F0502020204030204" pitchFamily="34" charset="0"/>
              </a:rPr>
              <a:t>. </a:t>
            </a:r>
          </a:p>
          <a:p>
            <a:pPr marL="57150" indent="-342900">
              <a:lnSpc>
                <a:spcPct val="80000"/>
              </a:lnSpc>
              <a:buFont typeface="Wingdings" panose="05000000000000000000" pitchFamily="2" charset="2"/>
              <a:buChar char="Ø"/>
              <a:defRPr/>
            </a:pPr>
            <a:r>
              <a:rPr lang="en-US" altLang="ja-JP" b="1" u="sng" dirty="0" smtClean="0">
                <a:latin typeface="Calibri" panose="020F0502020204030204" pitchFamily="34" charset="0"/>
                <a:ea typeface="ＭＳ Ｐゴシック" pitchFamily="34" charset="-128"/>
                <a:cs typeface="Calibri" panose="020F0502020204030204" pitchFamily="34" charset="0"/>
              </a:rPr>
              <a:t>The appointed </a:t>
            </a:r>
            <a:r>
              <a:rPr lang="en-US" altLang="ja-JP" b="1" u="sng" dirty="0">
                <a:latin typeface="Calibri" panose="020F0502020204030204" pitchFamily="34" charset="0"/>
                <a:ea typeface="ＭＳ Ｐゴシック" pitchFamily="34" charset="-128"/>
                <a:cs typeface="Calibri" panose="020F0502020204030204" pitchFamily="34" charset="0"/>
              </a:rPr>
              <a:t>contact persons had very helpful suggestions and solutions for all the practical details that needed to be </a:t>
            </a:r>
            <a:r>
              <a:rPr lang="en-US" altLang="ja-JP" b="1" u="sng" dirty="0" smtClean="0">
                <a:latin typeface="Calibri" panose="020F0502020204030204" pitchFamily="34" charset="0"/>
                <a:ea typeface="ＭＳ Ｐゴシック" pitchFamily="34" charset="-128"/>
                <a:cs typeface="Calibri" panose="020F0502020204030204" pitchFamily="34" charset="0"/>
              </a:rPr>
              <a:t>addressed.</a:t>
            </a:r>
          </a:p>
          <a:p>
            <a:pPr marL="57150" indent="-342900">
              <a:lnSpc>
                <a:spcPct val="80000"/>
              </a:lnSpc>
              <a:buFont typeface="Wingdings" panose="05000000000000000000" pitchFamily="2" charset="2"/>
              <a:buChar char="Ø"/>
              <a:defRPr/>
            </a:pPr>
            <a:r>
              <a:rPr lang="en-US" altLang="ja-JP" b="1" u="sng" dirty="0" smtClean="0">
                <a:latin typeface="Calibri" panose="020F0502020204030204" pitchFamily="34" charset="0"/>
                <a:ea typeface="ＭＳ Ｐゴシック" pitchFamily="34" charset="-128"/>
                <a:cs typeface="Calibri" panose="020F0502020204030204" pitchFamily="34" charset="0"/>
              </a:rPr>
              <a:t>In </a:t>
            </a:r>
            <a:r>
              <a:rPr lang="en-US" altLang="ja-JP" b="1" u="sng" dirty="0">
                <a:latin typeface="Calibri" panose="020F0502020204030204" pitchFamily="34" charset="0"/>
                <a:ea typeface="ＭＳ Ｐゴシック" pitchFamily="34" charset="-128"/>
                <a:cs typeface="Calibri" panose="020F0502020204030204" pitchFamily="34" charset="0"/>
              </a:rPr>
              <a:t>several training sites, a computer classroom is offered free of charge.</a:t>
            </a:r>
            <a:endParaRPr lang="sl-SI" altLang="ja-JP" sz="2000" b="1" dirty="0">
              <a:latin typeface="Calibri" panose="020F0502020204030204" pitchFamily="34" charset="0"/>
              <a:ea typeface="ＭＳ Ｐゴシック" pitchFamily="34" charset="-128"/>
              <a:cs typeface="Calibri" panose="020F0502020204030204" pitchFamily="34" charset="0"/>
            </a:endParaRPr>
          </a:p>
        </p:txBody>
      </p:sp>
      <p:sp>
        <p:nvSpPr>
          <p:cNvPr id="9" name="Footer Placeholder 3"/>
          <p:cNvSpPr>
            <a:spLocks noGrp="1"/>
          </p:cNvSpPr>
          <p:nvPr>
            <p:ph type="ftr" sz="quarter" idx="11"/>
          </p:nvPr>
        </p:nvSpPr>
        <p:spPr/>
        <p:txBody>
          <a:bodyPr/>
          <a:lstStyle/>
          <a:p>
            <a:r>
              <a:rPr lang="en-US" dirty="0" smtClean="0"/>
              <a:t>Rural women exchange workshop, SKOPLJE, 16.10.2019.</a:t>
            </a:r>
            <a:endParaRPr lang="en-US" dirty="0"/>
          </a:p>
        </p:txBody>
      </p:sp>
      <p:sp>
        <p:nvSpPr>
          <p:cNvPr id="2" name="TextBox 1"/>
          <p:cNvSpPr txBox="1"/>
          <p:nvPr/>
        </p:nvSpPr>
        <p:spPr>
          <a:xfrm>
            <a:off x="1774826" y="1500096"/>
            <a:ext cx="4392612" cy="1209562"/>
          </a:xfrm>
          <a:prstGeom prst="rect">
            <a:avLst/>
          </a:prstGeom>
          <a:noFill/>
        </p:spPr>
        <p:txBody>
          <a:bodyPr>
            <a:spAutoFit/>
          </a:bodyPr>
          <a:lstStyle/>
          <a:p>
            <a:pPr>
              <a:lnSpc>
                <a:spcPct val="80000"/>
              </a:lnSpc>
              <a:spcAft>
                <a:spcPts val="600"/>
              </a:spcAft>
              <a:defRPr/>
            </a:pPr>
            <a:r>
              <a:rPr lang="sl-SI" altLang="ja-JP" b="1" dirty="0">
                <a:solidFill>
                  <a:schemeClr val="bg1">
                    <a:lumMod val="50000"/>
                  </a:schemeClr>
                </a:solidFill>
                <a:latin typeface="Calibri" panose="020F0502020204030204" pitchFamily="34" charset="0"/>
                <a:cs typeface="Calibri" panose="020F0502020204030204" pitchFamily="34" charset="0"/>
              </a:rPr>
              <a:t>KNIĆ</a:t>
            </a:r>
            <a:r>
              <a:rPr lang="sl-SI" altLang="ja-JP" dirty="0">
                <a:solidFill>
                  <a:schemeClr val="bg1">
                    <a:lumMod val="50000"/>
                  </a:schemeClr>
                </a:solidFill>
                <a:latin typeface="Calibri" panose="020F0502020204030204" pitchFamily="34" charset="0"/>
                <a:cs typeface="Calibri" panose="020F0502020204030204" pitchFamily="34" charset="0"/>
              </a:rPr>
              <a:t>, </a:t>
            </a:r>
            <a:r>
              <a:rPr lang="sl-SI" altLang="ja-JP" b="1" dirty="0">
                <a:solidFill>
                  <a:schemeClr val="bg1">
                    <a:lumMod val="50000"/>
                  </a:schemeClr>
                </a:solidFill>
                <a:latin typeface="Calibri" panose="020F0502020204030204" pitchFamily="34" charset="0"/>
                <a:cs typeface="Calibri" panose="020F0502020204030204" pitchFamily="34" charset="0"/>
              </a:rPr>
              <a:t>25. – 29.11.2018.</a:t>
            </a:r>
          </a:p>
          <a:p>
            <a:pPr>
              <a:lnSpc>
                <a:spcPct val="80000"/>
              </a:lnSpc>
              <a:spcAft>
                <a:spcPts val="600"/>
              </a:spcAft>
              <a:defRPr/>
            </a:pPr>
            <a:r>
              <a:rPr lang="sl-SI" altLang="ja-JP" b="1" dirty="0">
                <a:solidFill>
                  <a:schemeClr val="bg1">
                    <a:lumMod val="50000"/>
                  </a:schemeClr>
                </a:solidFill>
                <a:latin typeface="Calibri" panose="020F0502020204030204" pitchFamily="34" charset="0"/>
                <a:cs typeface="Calibri" panose="020F0502020204030204" pitchFamily="34" charset="0"/>
              </a:rPr>
              <a:t>LJUBOVIJA, 05.- 9.12.2018.</a:t>
            </a:r>
          </a:p>
          <a:p>
            <a:pPr>
              <a:lnSpc>
                <a:spcPct val="80000"/>
              </a:lnSpc>
              <a:spcAft>
                <a:spcPts val="600"/>
              </a:spcAft>
              <a:defRPr/>
            </a:pPr>
            <a:r>
              <a:rPr lang="sl-SI" altLang="ja-JP" b="1" dirty="0">
                <a:solidFill>
                  <a:schemeClr val="bg1">
                    <a:lumMod val="50000"/>
                  </a:schemeClr>
                </a:solidFill>
                <a:latin typeface="Calibri" panose="020F0502020204030204" pitchFamily="34" charset="0"/>
                <a:cs typeface="Calibri" panose="020F0502020204030204" pitchFamily="34" charset="0"/>
              </a:rPr>
              <a:t>MAJDANPEK, 14. – 18.12.2018.</a:t>
            </a:r>
          </a:p>
          <a:p>
            <a:pPr eaLnBrk="1" hangingPunct="1">
              <a:lnSpc>
                <a:spcPct val="80000"/>
              </a:lnSpc>
              <a:defRPr/>
            </a:pPr>
            <a:endParaRPr lang="sl-SI" altLang="ja-JP" dirty="0">
              <a:solidFill>
                <a:schemeClr val="bg1">
                  <a:lumMod val="50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5921375" y="1500096"/>
            <a:ext cx="4464050" cy="911019"/>
          </a:xfrm>
          <a:prstGeom prst="rect">
            <a:avLst/>
          </a:prstGeom>
          <a:noFill/>
        </p:spPr>
        <p:txBody>
          <a:bodyPr>
            <a:spAutoFit/>
          </a:bodyPr>
          <a:lstStyle/>
          <a:p>
            <a:pPr>
              <a:lnSpc>
                <a:spcPct val="80000"/>
              </a:lnSpc>
              <a:spcAft>
                <a:spcPts val="600"/>
              </a:spcAft>
              <a:defRPr/>
            </a:pPr>
            <a:r>
              <a:rPr lang="sl-SI" altLang="ja-JP" b="1" dirty="0">
                <a:solidFill>
                  <a:schemeClr val="bg1">
                    <a:lumMod val="50000"/>
                  </a:schemeClr>
                </a:solidFill>
                <a:latin typeface="Calibri" panose="020F0502020204030204" pitchFamily="34" charset="0"/>
                <a:cs typeface="Calibri" panose="020F0502020204030204" pitchFamily="34" charset="0"/>
              </a:rPr>
              <a:t>KURŠUMLIJA, 22.01. – 26.01.2019.</a:t>
            </a:r>
          </a:p>
          <a:p>
            <a:pPr>
              <a:lnSpc>
                <a:spcPct val="80000"/>
              </a:lnSpc>
              <a:spcAft>
                <a:spcPts val="600"/>
              </a:spcAft>
              <a:defRPr/>
            </a:pPr>
            <a:r>
              <a:rPr lang="sl-SI" altLang="ja-JP" b="1" dirty="0">
                <a:solidFill>
                  <a:schemeClr val="bg1">
                    <a:lumMod val="50000"/>
                  </a:schemeClr>
                </a:solidFill>
                <a:latin typeface="Calibri" panose="020F0502020204030204" pitchFamily="34" charset="0"/>
                <a:cs typeface="Calibri" panose="020F0502020204030204" pitchFamily="34" charset="0"/>
              </a:rPr>
              <a:t>PARAĆIN, 05.02. – 09.02.2019.</a:t>
            </a:r>
          </a:p>
          <a:p>
            <a:pPr>
              <a:lnSpc>
                <a:spcPct val="80000"/>
              </a:lnSpc>
              <a:spcAft>
                <a:spcPts val="600"/>
              </a:spcAft>
              <a:defRPr/>
            </a:pPr>
            <a:r>
              <a:rPr lang="sl-SI" altLang="ja-JP" b="1" dirty="0">
                <a:solidFill>
                  <a:schemeClr val="bg1">
                    <a:lumMod val="50000"/>
                  </a:schemeClr>
                </a:solidFill>
                <a:latin typeface="Calibri" panose="020F0502020204030204" pitchFamily="34" charset="0"/>
                <a:cs typeface="Calibri" panose="020F0502020204030204" pitchFamily="34" charset="0"/>
              </a:rPr>
              <a:t>IVANJICA, 18.03.- 22.03.2019. </a:t>
            </a:r>
          </a:p>
        </p:txBody>
      </p:sp>
      <p:sp>
        <p:nvSpPr>
          <p:cNvPr id="3" name="TextBox 2"/>
          <p:cNvSpPr txBox="1"/>
          <p:nvPr/>
        </p:nvSpPr>
        <p:spPr>
          <a:xfrm>
            <a:off x="2011679" y="5167201"/>
            <a:ext cx="8584883" cy="646331"/>
          </a:xfrm>
          <a:prstGeom prst="rect">
            <a:avLst/>
          </a:prstGeom>
          <a:noFill/>
        </p:spPr>
        <p:txBody>
          <a:bodyPr wrap="square" rtlCol="0">
            <a:spAutoFit/>
          </a:bodyPr>
          <a:lstStyle/>
          <a:p>
            <a:pPr algn="ctr"/>
            <a:r>
              <a:rPr lang="en-US" b="1" dirty="0" smtClean="0"/>
              <a:t>ESTABLISHED RELATIONS WITH LOCAL GOVERNMENTS PROVIDED OUTCOMES OF PROJECT ACTIVITIES AND ENSURED PROJECT SUSTAINABILITY</a:t>
            </a:r>
            <a:endParaRPr lang="en-US" b="1" dirty="0"/>
          </a:p>
        </p:txBody>
      </p:sp>
    </p:spTree>
    <p:extLst>
      <p:ext uri="{BB962C8B-B14F-4D97-AF65-F5344CB8AC3E}">
        <p14:creationId xmlns:p14="http://schemas.microsoft.com/office/powerpoint/2010/main" val="3771253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25638" y="16930"/>
            <a:ext cx="8911687" cy="1280890"/>
          </a:xfrm>
        </p:spPr>
        <p:txBody>
          <a:bodyPr/>
          <a:lstStyle/>
          <a:p>
            <a:pPr algn="ctr"/>
            <a:r>
              <a:rPr lang="en-US" b="1" dirty="0" smtClean="0"/>
              <a:t>DSWRA PROJECT</a:t>
            </a:r>
            <a:endParaRPr lang="en-US" b="1" dirty="0"/>
          </a:p>
        </p:txBody>
      </p:sp>
      <p:sp>
        <p:nvSpPr>
          <p:cNvPr id="7" name="Text Placeholder 6"/>
          <p:cNvSpPr>
            <a:spLocks noGrp="1"/>
          </p:cNvSpPr>
          <p:nvPr>
            <p:ph type="body" idx="1"/>
          </p:nvPr>
        </p:nvSpPr>
        <p:spPr>
          <a:xfrm>
            <a:off x="830488" y="854285"/>
            <a:ext cx="5157787" cy="823912"/>
          </a:xfrm>
        </p:spPr>
        <p:txBody>
          <a:bodyPr/>
          <a:lstStyle/>
          <a:p>
            <a:pPr algn="ctr"/>
            <a:r>
              <a:rPr lang="en-US" sz="3600" b="1" dirty="0" smtClean="0">
                <a:latin typeface="Calibri" panose="020F0502020204030204" pitchFamily="34" charset="0"/>
              </a:rPr>
              <a:t>PLANNED</a:t>
            </a:r>
            <a:endParaRPr lang="en-US" sz="3600" b="1" dirty="0">
              <a:latin typeface="Calibri" panose="020F0502020204030204" pitchFamily="34" charset="0"/>
            </a:endParaRPr>
          </a:p>
        </p:txBody>
      </p:sp>
      <p:sp>
        <p:nvSpPr>
          <p:cNvPr id="8" name="Content Placeholder 7"/>
          <p:cNvSpPr>
            <a:spLocks noGrp="1"/>
          </p:cNvSpPr>
          <p:nvPr>
            <p:ph sz="half" idx="2"/>
          </p:nvPr>
        </p:nvSpPr>
        <p:spPr>
          <a:xfrm>
            <a:off x="830489" y="1905000"/>
            <a:ext cx="5157787" cy="3836988"/>
          </a:xfrm>
        </p:spPr>
        <p:txBody>
          <a:bodyPr>
            <a:normAutofit/>
          </a:bodyPr>
          <a:lstStyle/>
          <a:p>
            <a:r>
              <a:rPr lang="en-US" sz="2000" b="1" dirty="0" smtClean="0">
                <a:latin typeface="Calibri" panose="020F0502020204030204" pitchFamily="34" charset="0"/>
              </a:rPr>
              <a:t>RESULT 1: Increased capacity of women in rural areas for the new digital economy, employment and self-employment</a:t>
            </a:r>
          </a:p>
          <a:p>
            <a:r>
              <a:rPr lang="en-US" sz="2000" b="1" dirty="0" smtClean="0">
                <a:latin typeface="Calibri" panose="020F0502020204030204" pitchFamily="34" charset="0"/>
              </a:rPr>
              <a:t>RESULT 2: Increased level of awareness of local self-government and better understanding of the positive impact of digital skills on women's personal and professional life in rural areas</a:t>
            </a:r>
          </a:p>
          <a:p>
            <a:r>
              <a:rPr lang="en-US" sz="2000" b="1" dirty="0" smtClean="0">
                <a:latin typeface="Calibri" panose="020F0502020204030204" pitchFamily="34" charset="0"/>
              </a:rPr>
              <a:t>RESULT 3: Networking between trained </a:t>
            </a:r>
            <a:r>
              <a:rPr lang="en-US" sz="2000" b="1" dirty="0">
                <a:latin typeface="Calibri" panose="020F0502020204030204" pitchFamily="34" charset="0"/>
              </a:rPr>
              <a:t>w</a:t>
            </a:r>
            <a:r>
              <a:rPr lang="en-US" sz="2000" b="1" dirty="0" smtClean="0">
                <a:latin typeface="Calibri" panose="020F0502020204030204" pitchFamily="34" charset="0"/>
              </a:rPr>
              <a:t>omen to promote, test, and future </a:t>
            </a:r>
            <a:r>
              <a:rPr lang="en-US" sz="2000" b="1" dirty="0">
                <a:latin typeface="Calibri" panose="020F0502020204030204" pitchFamily="34" charset="0"/>
              </a:rPr>
              <a:t>r</a:t>
            </a:r>
            <a:r>
              <a:rPr lang="en-US" sz="2000" b="1" dirty="0" smtClean="0">
                <a:latin typeface="Calibri" panose="020F0502020204030204" pitchFamily="34" charset="0"/>
              </a:rPr>
              <a:t>ealize </a:t>
            </a:r>
            <a:r>
              <a:rPr lang="en-US" sz="2000" b="1" dirty="0">
                <a:latin typeface="Calibri" panose="020F0502020204030204" pitchFamily="34" charset="0"/>
              </a:rPr>
              <a:t>n</a:t>
            </a:r>
            <a:r>
              <a:rPr lang="en-US" sz="2000" b="1" dirty="0" smtClean="0">
                <a:latin typeface="Calibri" panose="020F0502020204030204" pitchFamily="34" charset="0"/>
              </a:rPr>
              <a:t>ew or existing </a:t>
            </a:r>
            <a:r>
              <a:rPr lang="en-US" sz="2000" b="1" dirty="0">
                <a:latin typeface="Calibri" panose="020F0502020204030204" pitchFamily="34" charset="0"/>
              </a:rPr>
              <a:t>b</a:t>
            </a:r>
            <a:r>
              <a:rPr lang="en-US" sz="2000" b="1" dirty="0" smtClean="0">
                <a:latin typeface="Calibri" panose="020F0502020204030204" pitchFamily="34" charset="0"/>
              </a:rPr>
              <a:t>usiness </a:t>
            </a:r>
            <a:r>
              <a:rPr lang="en-US" sz="2000" b="1" dirty="0">
                <a:latin typeface="Calibri" panose="020F0502020204030204" pitchFamily="34" charset="0"/>
              </a:rPr>
              <a:t>i</a:t>
            </a:r>
            <a:r>
              <a:rPr lang="en-US" sz="2000" b="1" dirty="0" smtClean="0">
                <a:latin typeface="Calibri" panose="020F0502020204030204" pitchFamily="34" charset="0"/>
              </a:rPr>
              <a:t>deas</a:t>
            </a:r>
          </a:p>
          <a:p>
            <a:endParaRPr lang="en-US" sz="2000" dirty="0"/>
          </a:p>
        </p:txBody>
      </p:sp>
      <p:sp>
        <p:nvSpPr>
          <p:cNvPr id="9" name="Text Placeholder 8"/>
          <p:cNvSpPr>
            <a:spLocks noGrp="1"/>
          </p:cNvSpPr>
          <p:nvPr>
            <p:ph type="body" sz="quarter" idx="3"/>
          </p:nvPr>
        </p:nvSpPr>
        <p:spPr>
          <a:xfrm>
            <a:off x="6179466" y="924039"/>
            <a:ext cx="5183188" cy="823912"/>
          </a:xfrm>
        </p:spPr>
        <p:txBody>
          <a:bodyPr/>
          <a:lstStyle/>
          <a:p>
            <a:pPr algn="ctr"/>
            <a:r>
              <a:rPr lang="en-US" sz="3600" b="1" dirty="0" smtClean="0">
                <a:latin typeface="Calibri" panose="020F0502020204030204" pitchFamily="34" charset="0"/>
              </a:rPr>
              <a:t>REALIZED</a:t>
            </a:r>
            <a:endParaRPr lang="en-US" sz="3600" b="1" dirty="0">
              <a:latin typeface="Calibri" panose="020F0502020204030204" pitchFamily="34" charset="0"/>
            </a:endParaRPr>
          </a:p>
        </p:txBody>
      </p:sp>
      <p:sp>
        <p:nvSpPr>
          <p:cNvPr id="10" name="Content Placeholder 9"/>
          <p:cNvSpPr>
            <a:spLocks noGrp="1"/>
          </p:cNvSpPr>
          <p:nvPr>
            <p:ph sz="quarter" idx="4"/>
          </p:nvPr>
        </p:nvSpPr>
        <p:spPr>
          <a:xfrm>
            <a:off x="6399211" y="1798320"/>
            <a:ext cx="5183188" cy="3836988"/>
          </a:xfrm>
        </p:spPr>
        <p:txBody>
          <a:bodyPr>
            <a:normAutofit fontScale="92500" lnSpcReduction="10000"/>
          </a:bodyPr>
          <a:lstStyle/>
          <a:p>
            <a:r>
              <a:rPr lang="en-US" sz="1600" b="1" dirty="0" smtClean="0">
                <a:latin typeface="Calibri" panose="020F0502020204030204" pitchFamily="34" charset="0"/>
              </a:rPr>
              <a:t>120 women FROM RURAL AREAS received certificate that they successfully completed training (20 per each municipality)</a:t>
            </a:r>
          </a:p>
          <a:p>
            <a:r>
              <a:rPr lang="en-US" sz="1600" b="1" dirty="0" smtClean="0">
                <a:latin typeface="Calibri" panose="020F0502020204030204" pitchFamily="34" charset="0"/>
              </a:rPr>
              <a:t> Handbook that combined both topics: Computer Basics and Digital Entrepreneurship and distributed to each training participant in hard and e-copy</a:t>
            </a:r>
          </a:p>
          <a:p>
            <a:r>
              <a:rPr lang="en-US" sz="1600" b="1" dirty="0" smtClean="0">
                <a:latin typeface="Calibri" panose="020F0502020204030204" pitchFamily="34" charset="0"/>
              </a:rPr>
              <a:t>6 Cooperation Protocols signed</a:t>
            </a:r>
          </a:p>
          <a:p>
            <a:r>
              <a:rPr lang="en-US" sz="1600" b="1" dirty="0" smtClean="0">
                <a:latin typeface="Calibri" panose="020F0502020204030204" pitchFamily="34" charset="0"/>
              </a:rPr>
              <a:t>Active participation of local government in the organization of training</a:t>
            </a:r>
          </a:p>
          <a:p>
            <a:r>
              <a:rPr lang="en-US" sz="1600" b="1" dirty="0" smtClean="0">
                <a:latin typeface="Calibri" panose="020F0502020204030204" pitchFamily="34" charset="0"/>
              </a:rPr>
              <a:t>All the trainees are networked with great activity on the common Facebook site</a:t>
            </a:r>
          </a:p>
          <a:p>
            <a:r>
              <a:rPr lang="en-US" sz="1600" b="1" dirty="0" smtClean="0">
                <a:latin typeface="Calibri" panose="020F0502020204030204" pitchFamily="34" charset="0"/>
              </a:rPr>
              <a:t>Final Conference on "WOMEN FROM RURAL AREAS - ECONOMIC POTENTIAL IN THE RISE",  held in Belgrade 10.05.2019. with more then 100 participants</a:t>
            </a:r>
          </a:p>
          <a:p>
            <a:endParaRPr lang="en-US" sz="1600" dirty="0"/>
          </a:p>
        </p:txBody>
      </p:sp>
      <p:sp>
        <p:nvSpPr>
          <p:cNvPr id="5" name="Footer Placeholder 4"/>
          <p:cNvSpPr>
            <a:spLocks noGrp="1"/>
          </p:cNvSpPr>
          <p:nvPr>
            <p:ph type="ftr" sz="quarter" idx="11"/>
          </p:nvPr>
        </p:nvSpPr>
        <p:spPr>
          <a:xfrm>
            <a:off x="6781005" y="6508510"/>
            <a:ext cx="9602788" cy="365125"/>
          </a:xfrm>
        </p:spPr>
        <p:txBody>
          <a:bodyPr/>
          <a:lstStyle/>
          <a:p>
            <a:r>
              <a:rPr lang="en-US" dirty="0" smtClean="0"/>
              <a:t>Rural women exchange workshop, SKOPLJE, 16.10.2019.</a:t>
            </a:r>
            <a:endParaRPr lang="en-US" dirty="0"/>
          </a:p>
        </p:txBody>
      </p:sp>
      <p:sp>
        <p:nvSpPr>
          <p:cNvPr id="2" name="TextBox 1"/>
          <p:cNvSpPr txBox="1"/>
          <p:nvPr/>
        </p:nvSpPr>
        <p:spPr>
          <a:xfrm>
            <a:off x="2271786" y="5631665"/>
            <a:ext cx="6499274" cy="369332"/>
          </a:xfrm>
          <a:prstGeom prst="rect">
            <a:avLst/>
          </a:prstGeom>
          <a:noFill/>
        </p:spPr>
        <p:txBody>
          <a:bodyPr wrap="square" rtlCol="0">
            <a:spAutoFit/>
          </a:bodyPr>
          <a:lstStyle/>
          <a:p>
            <a:endParaRPr lang="en-US" dirty="0"/>
          </a:p>
        </p:txBody>
      </p:sp>
      <p:sp>
        <p:nvSpPr>
          <p:cNvPr id="3" name="TextBox 2"/>
          <p:cNvSpPr txBox="1"/>
          <p:nvPr/>
        </p:nvSpPr>
        <p:spPr>
          <a:xfrm>
            <a:off x="1741109" y="5781013"/>
            <a:ext cx="8876714" cy="707886"/>
          </a:xfrm>
          <a:prstGeom prst="rect">
            <a:avLst/>
          </a:prstGeom>
          <a:noFill/>
        </p:spPr>
        <p:txBody>
          <a:bodyPr wrap="square" rtlCol="0">
            <a:spAutoFit/>
          </a:bodyPr>
          <a:lstStyle/>
          <a:p>
            <a:pPr algn="ctr"/>
            <a:r>
              <a:rPr lang="en-US" sz="2000" b="1" dirty="0" smtClean="0">
                <a:solidFill>
                  <a:srgbClr val="FF0000"/>
                </a:solidFill>
              </a:rPr>
              <a:t>GREAT SUPPORT OF THE UNITED NATIONS AGENCY FOR GENDER EQUALITY IN SERBIA IN ANY MOMENT !!!</a:t>
            </a:r>
            <a:endParaRPr lang="en-US" sz="2000" b="1" dirty="0">
              <a:solidFill>
                <a:srgbClr val="FF0000"/>
              </a:solidFill>
            </a:endParaRPr>
          </a:p>
        </p:txBody>
      </p:sp>
    </p:spTree>
    <p:extLst>
      <p:ext uri="{BB962C8B-B14F-4D97-AF65-F5344CB8AC3E}">
        <p14:creationId xmlns:p14="http://schemas.microsoft.com/office/powerpoint/2010/main" val="24516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631951" y="188913"/>
            <a:ext cx="8856663" cy="1143000"/>
          </a:xfrm>
          <a:extLst>
            <a:ext uri="{91240B29-F687-4F45-9708-019B960494DF}">
              <a14:hiddenLine xmlns:a14="http://schemas.microsoft.com/office/drawing/2010/main" w="9525">
                <a:solidFill>
                  <a:schemeClr val="tx1"/>
                </a:solidFill>
                <a:miter lim="800000"/>
                <a:headEnd/>
                <a:tailEnd/>
              </a14:hiddenLine>
            </a:ext>
          </a:extLst>
        </p:spPr>
        <p:txBody>
          <a:bodyPr>
            <a:normAutofit fontScale="90000"/>
          </a:bodyPr>
          <a:lstStyle/>
          <a:p>
            <a:pPr>
              <a:defRPr/>
            </a:pPr>
            <a:r>
              <a:rPr lang="en-US" altLang="en-US" sz="36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TRAINING </a:t>
            </a:r>
            <a:r>
              <a:rPr lang="sr-Latn-RS" altLang="en-US" sz="36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CURRICULUM </a:t>
            </a:r>
            <a:r>
              <a:rPr lang="sr-Latn-RS" altLang="en-US" sz="32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a:r>
            <a:br>
              <a:rPr lang="sr-Latn-RS" altLang="en-US" sz="32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br>
            <a:r>
              <a:rPr lang="en-US" altLang="en-US" sz="20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Innovative training that combines computer skills and knowledge in digital entrepreneurship in one training session</a:t>
            </a:r>
          </a:p>
        </p:txBody>
      </p:sp>
      <p:sp>
        <p:nvSpPr>
          <p:cNvPr id="6" name="Rectangle 6"/>
          <p:cNvSpPr>
            <a:spLocks noGrp="1" noChangeArrowheads="1"/>
          </p:cNvSpPr>
          <p:nvPr>
            <p:ph type="subTitle" idx="1"/>
          </p:nvPr>
        </p:nvSpPr>
        <p:spPr>
          <a:xfrm>
            <a:off x="5443539" y="1484313"/>
            <a:ext cx="5189537" cy="3998912"/>
          </a:xfrm>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rmAutofit fontScale="77500" lnSpcReduction="20000"/>
          </a:bodyPr>
          <a:lstStyle/>
          <a:p>
            <a:pPr indent="-285750">
              <a:lnSpc>
                <a:spcPct val="80000"/>
              </a:lnSpc>
              <a:defRPr/>
            </a:pPr>
            <a:r>
              <a:rPr lang="sl-SI" altLang="ja-JP" sz="22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Modul</a:t>
            </a:r>
            <a:r>
              <a:rPr lang="en-US" altLang="ja-JP" sz="22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e</a:t>
            </a:r>
            <a:r>
              <a:rPr lang="sl-SI" altLang="ja-JP" sz="22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a:t>
            </a:r>
            <a:r>
              <a:rPr lang="sl-SI" altLang="ja-JP" sz="22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1: Osnovi rada na računaru</a:t>
            </a:r>
          </a:p>
          <a:p>
            <a:pPr marL="57150" indent="-342900">
              <a:lnSpc>
                <a:spcPct val="80000"/>
              </a:lnSpc>
              <a:buClr>
                <a:schemeClr val="bg1">
                  <a:lumMod val="50000"/>
                </a:schemeClr>
              </a:buClr>
              <a:buFont typeface="Wingdings" panose="05000000000000000000" pitchFamily="2" charset="2"/>
              <a:buChar char="Ø"/>
              <a:defRPr/>
            </a:pPr>
            <a:r>
              <a:rPr lang="sl-SI"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Windows</a:t>
            </a:r>
          </a:p>
          <a:p>
            <a:pPr marL="57150" indent="-342900">
              <a:lnSpc>
                <a:spcPct val="80000"/>
              </a:lnSpc>
              <a:buClr>
                <a:schemeClr val="bg1">
                  <a:lumMod val="50000"/>
                </a:schemeClr>
              </a:buClr>
              <a:buFont typeface="Wingdings" panose="05000000000000000000" pitchFamily="2" charset="2"/>
              <a:buChar char="Ø"/>
              <a:defRPr/>
            </a:pPr>
            <a:r>
              <a:rPr lang="sl-SI"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Word</a:t>
            </a:r>
          </a:p>
          <a:p>
            <a:pPr marL="57150" indent="-342900">
              <a:lnSpc>
                <a:spcPct val="80000"/>
              </a:lnSpc>
              <a:buClr>
                <a:schemeClr val="bg1">
                  <a:lumMod val="50000"/>
                </a:schemeClr>
              </a:buClr>
              <a:buFont typeface="Wingdings" panose="05000000000000000000" pitchFamily="2" charset="2"/>
              <a:buChar char="Ø"/>
              <a:defRPr/>
            </a:pPr>
            <a:r>
              <a:rPr lang="sl-SI"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Excel</a:t>
            </a:r>
          </a:p>
          <a:p>
            <a:pPr marL="57150" indent="-342900">
              <a:lnSpc>
                <a:spcPct val="80000"/>
              </a:lnSpc>
              <a:buClr>
                <a:schemeClr val="bg1">
                  <a:lumMod val="50000"/>
                </a:schemeClr>
              </a:buClr>
              <a:buFont typeface="Wingdings" panose="05000000000000000000" pitchFamily="2" charset="2"/>
              <a:buChar char="Ø"/>
              <a:defRPr/>
            </a:pPr>
            <a:r>
              <a:rPr lang="sl-SI"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Internet</a:t>
            </a:r>
          </a:p>
          <a:p>
            <a:pPr marL="57150" indent="-342900">
              <a:lnSpc>
                <a:spcPct val="80000"/>
              </a:lnSpc>
              <a:buClr>
                <a:schemeClr val="bg1">
                  <a:lumMod val="50000"/>
                </a:schemeClr>
              </a:buClr>
              <a:buFont typeface="Wingdings" panose="05000000000000000000" pitchFamily="2" charset="2"/>
              <a:buChar char="Ø"/>
              <a:defRPr/>
            </a:pPr>
            <a:r>
              <a:rPr lang="en-US" altLang="ja-JP" sz="2200"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Social networks</a:t>
            </a:r>
            <a:endParaRPr lang="sl-SI"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endParaRPr>
          </a:p>
          <a:p>
            <a:pPr>
              <a:lnSpc>
                <a:spcPct val="80000"/>
              </a:lnSpc>
              <a:buClr>
                <a:schemeClr val="bg1">
                  <a:lumMod val="50000"/>
                </a:schemeClr>
              </a:buClr>
              <a:defRPr/>
            </a:pPr>
            <a:endParaRPr lang="sl-SI"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endParaRPr>
          </a:p>
          <a:p>
            <a:pPr indent="-285750">
              <a:lnSpc>
                <a:spcPct val="80000"/>
              </a:lnSpc>
              <a:defRPr/>
            </a:pPr>
            <a:r>
              <a:rPr lang="sl-SI" altLang="ja-JP" sz="22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Modul</a:t>
            </a:r>
            <a:r>
              <a:rPr lang="en-US" altLang="ja-JP" sz="22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e</a:t>
            </a:r>
            <a:r>
              <a:rPr lang="sl-SI" altLang="ja-JP" sz="2200" b="1" dirty="0" smtClean="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 </a:t>
            </a:r>
            <a:r>
              <a:rPr lang="sl-SI" altLang="ja-JP" sz="2200" b="1"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2: Fundamentals of digital entrepreneurship</a:t>
            </a:r>
          </a:p>
          <a:p>
            <a:pPr marL="57150" indent="-342900">
              <a:lnSpc>
                <a:spcPct val="80000"/>
              </a:lnSpc>
              <a:buClr>
                <a:schemeClr val="bg1">
                  <a:lumMod val="50000"/>
                </a:schemeClr>
              </a:buClr>
              <a:buFont typeface="Wingdings" panose="05000000000000000000" pitchFamily="2" charset="2"/>
              <a:buChar char="Ø"/>
              <a:defRPr/>
            </a:pPr>
            <a:r>
              <a:rPr lang="en-US"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Market-oriented digital entrepreneurship</a:t>
            </a:r>
          </a:p>
          <a:p>
            <a:pPr marL="57150" indent="-342900">
              <a:lnSpc>
                <a:spcPct val="80000"/>
              </a:lnSpc>
              <a:buClr>
                <a:schemeClr val="bg1">
                  <a:lumMod val="50000"/>
                </a:schemeClr>
              </a:buClr>
              <a:buFont typeface="Wingdings" panose="05000000000000000000" pitchFamily="2" charset="2"/>
              <a:buChar char="Ø"/>
              <a:defRPr/>
            </a:pPr>
            <a:r>
              <a:rPr lang="en-US"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A marketing approach to entrepreneurship</a:t>
            </a:r>
          </a:p>
          <a:p>
            <a:pPr marL="57150" indent="-342900">
              <a:lnSpc>
                <a:spcPct val="80000"/>
              </a:lnSpc>
              <a:buClr>
                <a:schemeClr val="bg1">
                  <a:lumMod val="50000"/>
                </a:schemeClr>
              </a:buClr>
              <a:buFont typeface="Wingdings" panose="05000000000000000000" pitchFamily="2" charset="2"/>
              <a:buChar char="Ø"/>
              <a:defRPr/>
            </a:pPr>
            <a:r>
              <a:rPr lang="en-US"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Marketing plan structure</a:t>
            </a:r>
          </a:p>
          <a:p>
            <a:pPr marL="57150" indent="-342900">
              <a:lnSpc>
                <a:spcPct val="80000"/>
              </a:lnSpc>
              <a:buClr>
                <a:schemeClr val="bg1">
                  <a:lumMod val="50000"/>
                </a:schemeClr>
              </a:buClr>
              <a:buFont typeface="Wingdings" panose="05000000000000000000" pitchFamily="2" charset="2"/>
              <a:buChar char="Ø"/>
              <a:defRPr/>
            </a:pPr>
            <a:r>
              <a:rPr lang="en-US"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Business model development</a:t>
            </a:r>
          </a:p>
          <a:p>
            <a:pPr marL="57150" indent="-342900">
              <a:lnSpc>
                <a:spcPct val="80000"/>
              </a:lnSpc>
              <a:buClr>
                <a:schemeClr val="bg1">
                  <a:lumMod val="50000"/>
                </a:schemeClr>
              </a:buClr>
              <a:buFont typeface="Wingdings" panose="05000000000000000000" pitchFamily="2" charset="2"/>
              <a:buChar char="Ø"/>
              <a:defRPr/>
            </a:pPr>
            <a:r>
              <a:rPr lang="en-US"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Sharing value creation</a:t>
            </a:r>
          </a:p>
          <a:p>
            <a:pPr marL="57150" indent="-342900">
              <a:lnSpc>
                <a:spcPct val="80000"/>
              </a:lnSpc>
              <a:buClr>
                <a:schemeClr val="bg1">
                  <a:lumMod val="50000"/>
                </a:schemeClr>
              </a:buClr>
              <a:buFont typeface="Wingdings" panose="05000000000000000000" pitchFamily="2" charset="2"/>
              <a:buChar char="Ø"/>
              <a:defRPr/>
            </a:pPr>
            <a:r>
              <a:rPr lang="en-US" altLang="ja-JP" sz="2200" dirty="0">
                <a:solidFill>
                  <a:schemeClr val="bg1">
                    <a:lumMod val="50000"/>
                  </a:schemeClr>
                </a:solidFill>
                <a:latin typeface="Calibri" panose="020F0502020204030204" pitchFamily="34" charset="0"/>
                <a:ea typeface="ＭＳ Ｐゴシック" pitchFamily="34" charset="-128"/>
                <a:cs typeface="Calibri" panose="020F0502020204030204" pitchFamily="34" charset="0"/>
              </a:rPr>
              <a:t>Digital communication channels</a:t>
            </a:r>
            <a:endParaRPr lang="sl-SI" altLang="ja-JP" sz="2200" dirty="0">
              <a:solidFill>
                <a:schemeClr val="accent1"/>
              </a:solidFill>
              <a:latin typeface="Calibri" panose="020F0502020204030204" pitchFamily="34" charset="0"/>
              <a:ea typeface="ＭＳ Ｐゴシック" pitchFamily="34" charset="-128"/>
              <a:cs typeface="Calibri" panose="020F0502020204030204" pitchFamily="34" charset="0"/>
            </a:endParaRPr>
          </a:p>
        </p:txBody>
      </p:sp>
      <p:sp>
        <p:nvSpPr>
          <p:cNvPr id="21508" name="Footer Placeholder 1"/>
          <p:cNvSpPr>
            <a:spLocks noGrp="1"/>
          </p:cNvSpPr>
          <p:nvPr>
            <p:ph type="ftr" sz="quarter" idx="4294967295"/>
          </p:nvPr>
        </p:nvSpPr>
        <p:spPr>
          <a:xfrm>
            <a:off x="8042275" y="6524625"/>
            <a:ext cx="4149725" cy="314325"/>
          </a:xfrm>
          <a:noFill/>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r>
              <a:rPr lang="en-US" sz="1100" smtClean="0"/>
              <a:t>Rural women exchange workshop, SKOPLJE, 16.10.2019.</a:t>
            </a:r>
            <a:endParaRPr lang="en-US" sz="1100" dirty="0"/>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l="119" t="2510" r="9274" b="10342"/>
          <a:stretch>
            <a:fillRect/>
          </a:stretch>
        </p:blipFill>
        <p:spPr bwMode="auto">
          <a:xfrm>
            <a:off x="1536700" y="1624014"/>
            <a:ext cx="3767138"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925334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latin typeface="Calibri" panose="020F0502020204030204" pitchFamily="34" charset="0"/>
              </a:rPr>
              <a:t>PROFILE OF TRAINED WOMEN</a:t>
            </a:r>
            <a:endParaRPr lang="en-US" b="1" dirty="0">
              <a:latin typeface="Calibri" panose="020F0502020204030204" pitchFamily="34" charset="0"/>
            </a:endParaRPr>
          </a:p>
        </p:txBody>
      </p:sp>
      <p:sp>
        <p:nvSpPr>
          <p:cNvPr id="9" name="Content Placeholder 8"/>
          <p:cNvSpPr>
            <a:spLocks noGrp="1"/>
          </p:cNvSpPr>
          <p:nvPr>
            <p:ph idx="1"/>
          </p:nvPr>
        </p:nvSpPr>
        <p:spPr>
          <a:xfrm>
            <a:off x="2054640" y="1528690"/>
            <a:ext cx="8915400" cy="3606018"/>
          </a:xfrm>
          <a:ln>
            <a:solidFill>
              <a:schemeClr val="accent1">
                <a:shade val="50000"/>
              </a:schemeClr>
            </a:solidFill>
          </a:ln>
        </p:spPr>
        <p:txBody>
          <a:bodyPr>
            <a:normAutofit/>
          </a:bodyPr>
          <a:lstStyle/>
          <a:p>
            <a:r>
              <a:rPr lang="en-US" b="1" dirty="0" smtClean="0"/>
              <a:t>Between 20 and 64 years of age</a:t>
            </a:r>
          </a:p>
          <a:p>
            <a:r>
              <a:rPr lang="en-US" b="1" dirty="0" smtClean="0"/>
              <a:t>Mostly out of work despite having gained even a high school diploma</a:t>
            </a:r>
          </a:p>
          <a:p>
            <a:r>
              <a:rPr lang="en-US" b="1" dirty="0" smtClean="0"/>
              <a:t>Little or no knowledge of computer and internet use</a:t>
            </a:r>
          </a:p>
          <a:p>
            <a:r>
              <a:rPr lang="en-US" b="1" dirty="0" smtClean="0"/>
              <a:t>Mostly they use </a:t>
            </a:r>
            <a:r>
              <a:rPr lang="en-US" b="1" dirty="0" err="1" smtClean="0"/>
              <a:t>FaceBook</a:t>
            </a:r>
            <a:r>
              <a:rPr lang="en-US" b="1" dirty="0" smtClean="0"/>
              <a:t> on their phones</a:t>
            </a:r>
          </a:p>
          <a:p>
            <a:r>
              <a:rPr lang="en-US" b="1" dirty="0" smtClean="0"/>
              <a:t>Several pairs of mothers and daughters in training</a:t>
            </a:r>
          </a:p>
          <a:p>
            <a:r>
              <a:rPr lang="en-US" b="1" dirty="0" smtClean="0"/>
              <a:t>With entrepreneurial ideas from organic food production, medicinal plants, beekeeping, confectionery, handicrafts, opening agencies and more.</a:t>
            </a:r>
          </a:p>
          <a:p>
            <a:r>
              <a:rPr lang="en-US" b="1" dirty="0" smtClean="0"/>
              <a:t>Most of women were coming from rural areas</a:t>
            </a:r>
          </a:p>
          <a:p>
            <a:r>
              <a:rPr lang="en-US" b="1" dirty="0" smtClean="0"/>
              <a:t>All of them were very fond of learning new skills</a:t>
            </a:r>
          </a:p>
        </p:txBody>
      </p:sp>
      <p:sp>
        <p:nvSpPr>
          <p:cNvPr id="7" name="Footer Placeholder 6"/>
          <p:cNvSpPr>
            <a:spLocks noGrp="1"/>
          </p:cNvSpPr>
          <p:nvPr>
            <p:ph type="ftr" sz="quarter" idx="11"/>
          </p:nvPr>
        </p:nvSpPr>
        <p:spPr/>
        <p:txBody>
          <a:bodyPr/>
          <a:lstStyle/>
          <a:p>
            <a:r>
              <a:rPr lang="en-US" smtClean="0"/>
              <a:t>Rural women exchange workshop, SKOPLJE, 16.10.2019.</a:t>
            </a:r>
            <a:endParaRPr lang="en-US"/>
          </a:p>
        </p:txBody>
      </p:sp>
      <p:sp>
        <p:nvSpPr>
          <p:cNvPr id="6" name="TextBox 5"/>
          <p:cNvSpPr txBox="1"/>
          <p:nvPr/>
        </p:nvSpPr>
        <p:spPr>
          <a:xfrm>
            <a:off x="3881682" y="5622431"/>
            <a:ext cx="3108960" cy="461665"/>
          </a:xfrm>
          <a:prstGeom prst="rect">
            <a:avLst/>
          </a:prstGeom>
          <a:noFill/>
        </p:spPr>
        <p:txBody>
          <a:bodyPr wrap="square" rtlCol="0">
            <a:spAutoFit/>
          </a:bodyPr>
          <a:lstStyle/>
          <a:p>
            <a:r>
              <a:rPr lang="sr-Latn-RS" sz="2400" b="1" dirty="0" smtClean="0"/>
              <a:t>WOMEN</a:t>
            </a:r>
            <a:r>
              <a:rPr lang="sr-Latn-RS" sz="2400" dirty="0" smtClean="0"/>
              <a:t> </a:t>
            </a:r>
            <a:r>
              <a:rPr lang="sr-Latn-RS" sz="2400" b="1" dirty="0" smtClean="0"/>
              <a:t>HEROS</a:t>
            </a:r>
            <a:endParaRPr lang="en-US" sz="2400" b="1" dirty="0"/>
          </a:p>
        </p:txBody>
      </p:sp>
      <p:sp>
        <p:nvSpPr>
          <p:cNvPr id="10" name="Down Arrow 9"/>
          <p:cNvSpPr/>
          <p:nvPr/>
        </p:nvSpPr>
        <p:spPr>
          <a:xfrm>
            <a:off x="4479558" y="5164666"/>
            <a:ext cx="956604" cy="368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05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mn-lt"/>
              </a:rPr>
              <a:t>MEDIA COVEREGE </a:t>
            </a:r>
            <a:endParaRPr lang="en-US" b="1" dirty="0">
              <a:latin typeface="+mn-lt"/>
            </a:endParaRPr>
          </a:p>
        </p:txBody>
      </p:sp>
      <p:sp>
        <p:nvSpPr>
          <p:cNvPr id="3" name="Content Placeholder 2"/>
          <p:cNvSpPr>
            <a:spLocks noGrp="1"/>
          </p:cNvSpPr>
          <p:nvPr>
            <p:ph idx="1"/>
          </p:nvPr>
        </p:nvSpPr>
        <p:spPr>
          <a:xfrm>
            <a:off x="838200" y="1515291"/>
            <a:ext cx="10515600" cy="4661672"/>
          </a:xfrm>
        </p:spPr>
        <p:txBody>
          <a:bodyPr>
            <a:normAutofit/>
          </a:bodyPr>
          <a:lstStyle/>
          <a:p>
            <a:r>
              <a:rPr lang="en-US" sz="2400" b="1" dirty="0">
                <a:latin typeface="Calibri" panose="020F0502020204030204" pitchFamily="34" charset="0"/>
              </a:rPr>
              <a:t>C</a:t>
            </a:r>
            <a:r>
              <a:rPr lang="en-US" sz="2400" b="1" dirty="0" smtClean="0">
                <a:latin typeface="Calibri" panose="020F0502020204030204" pitchFamily="34" charset="0"/>
              </a:rPr>
              <a:t>ontacting local media was done by both the local government and the CSO Equal opportunities</a:t>
            </a:r>
          </a:p>
          <a:p>
            <a:r>
              <a:rPr lang="en-US" sz="2400" b="1" dirty="0" smtClean="0">
                <a:latin typeface="Calibri" panose="020F0502020204030204" pitchFamily="34" charset="0"/>
              </a:rPr>
              <a:t>Each training was </a:t>
            </a:r>
            <a:r>
              <a:rPr lang="sr-Latn-RS" sz="2400" b="1" dirty="0" err="1" smtClean="0">
                <a:latin typeface="Calibri" panose="020F0502020204030204" pitchFamily="34" charset="0"/>
              </a:rPr>
              <a:t>followed</a:t>
            </a:r>
            <a:r>
              <a:rPr lang="en-US" sz="2400" b="1" dirty="0" smtClean="0">
                <a:latin typeface="Calibri" panose="020F0502020204030204" pitchFamily="34" charset="0"/>
              </a:rPr>
              <a:t> by local TV stations and radio reporters.  </a:t>
            </a:r>
          </a:p>
          <a:p>
            <a:r>
              <a:rPr lang="en-US" sz="2400" b="1" dirty="0" smtClean="0">
                <a:latin typeface="Calibri" panose="020F0502020204030204" pitchFamily="34" charset="0"/>
              </a:rPr>
              <a:t>Special TV </a:t>
            </a:r>
            <a:r>
              <a:rPr lang="en-US" sz="2400" b="1" dirty="0" err="1" smtClean="0">
                <a:latin typeface="Calibri" panose="020F0502020204030204" pitchFamily="34" charset="0"/>
              </a:rPr>
              <a:t>programme</a:t>
            </a:r>
            <a:r>
              <a:rPr lang="en-US" sz="2400" b="1" dirty="0" smtClean="0">
                <a:latin typeface="Calibri" panose="020F0502020204030204" pitchFamily="34" charset="0"/>
              </a:rPr>
              <a:t> dedicated to the project </a:t>
            </a:r>
            <a:r>
              <a:rPr lang="en-US" sz="2400" b="1" dirty="0">
                <a:latin typeface="Calibri" panose="020F0502020204030204" pitchFamily="34" charset="0"/>
              </a:rPr>
              <a:t>was transmitted on TV </a:t>
            </a:r>
            <a:r>
              <a:rPr lang="en-US" sz="2400" b="1" dirty="0" err="1">
                <a:latin typeface="Calibri" panose="020F0502020204030204" pitchFamily="34" charset="0"/>
              </a:rPr>
              <a:t>Kragujevac</a:t>
            </a:r>
            <a:r>
              <a:rPr lang="en-US" sz="2400" b="1" dirty="0">
                <a:latin typeface="Calibri" panose="020F0502020204030204" pitchFamily="34" charset="0"/>
              </a:rPr>
              <a:t> </a:t>
            </a:r>
            <a:r>
              <a:rPr lang="en-US" sz="2400" b="1" dirty="0" smtClean="0">
                <a:latin typeface="Calibri" panose="020F0502020204030204" pitchFamily="34" charset="0"/>
              </a:rPr>
              <a:t>.</a:t>
            </a:r>
          </a:p>
          <a:p>
            <a:r>
              <a:rPr lang="sr-Latn-RS" sz="2400" b="1" dirty="0" err="1" smtClean="0">
                <a:latin typeface="Calibri" panose="020F0502020204030204" pitchFamily="34" charset="0"/>
              </a:rPr>
              <a:t>Testimonials</a:t>
            </a:r>
            <a:r>
              <a:rPr lang="en-US" sz="2400" b="1" dirty="0" smtClean="0">
                <a:latin typeface="Calibri" panose="020F0502020204030204" pitchFamily="34" charset="0"/>
              </a:rPr>
              <a:t> and stories for journalists were </a:t>
            </a:r>
            <a:r>
              <a:rPr lang="sr-Latn-RS" sz="2400" b="1" dirty="0" err="1" smtClean="0">
                <a:latin typeface="Calibri" panose="020F0502020204030204" pitchFamily="34" charset="0"/>
              </a:rPr>
              <a:t>given</a:t>
            </a:r>
            <a:r>
              <a:rPr lang="en-US" sz="2400" b="1" dirty="0" smtClean="0">
                <a:latin typeface="Calibri" panose="020F0502020204030204" pitchFamily="34" charset="0"/>
              </a:rPr>
              <a:t> by participants and representatives of the </a:t>
            </a:r>
            <a:r>
              <a:rPr lang="sr-Latn-RS" sz="2400" b="1" dirty="0" smtClean="0">
                <a:latin typeface="Calibri" panose="020F0502020204030204" pitchFamily="34" charset="0"/>
              </a:rPr>
              <a:t>NG</a:t>
            </a:r>
            <a:r>
              <a:rPr lang="en-US" sz="2400" b="1" dirty="0" smtClean="0">
                <a:latin typeface="Calibri" panose="020F0502020204030204" pitchFamily="34" charset="0"/>
              </a:rPr>
              <a:t>O Equal opportunities</a:t>
            </a:r>
          </a:p>
          <a:p>
            <a:r>
              <a:rPr lang="en-US" sz="2400" b="1" dirty="0" smtClean="0">
                <a:latin typeface="Calibri" panose="020F0502020204030204" pitchFamily="34" charset="0"/>
              </a:rPr>
              <a:t>Each training session is posted on Equal opportunities web site, followed by interesting stories and </a:t>
            </a:r>
            <a:r>
              <a:rPr lang="sr-Latn-RS" sz="2400" b="1" dirty="0" err="1" smtClean="0">
                <a:latin typeface="Calibri" panose="020F0502020204030204" pitchFamily="34" charset="0"/>
              </a:rPr>
              <a:t>best</a:t>
            </a:r>
            <a:r>
              <a:rPr lang="sr-Latn-RS" sz="2400" b="1" dirty="0" smtClean="0">
                <a:latin typeface="Calibri" panose="020F0502020204030204" pitchFamily="34" charset="0"/>
              </a:rPr>
              <a:t> </a:t>
            </a:r>
            <a:r>
              <a:rPr lang="sr-Latn-RS" sz="2400" b="1" dirty="0" err="1" smtClean="0">
                <a:latin typeface="Calibri" panose="020F0502020204030204" pitchFamily="34" charset="0"/>
              </a:rPr>
              <a:t>practice</a:t>
            </a:r>
            <a:r>
              <a:rPr lang="sr-Latn-RS" sz="2400" b="1" dirty="0" smtClean="0">
                <a:latin typeface="Calibri" panose="020F0502020204030204" pitchFamily="34" charset="0"/>
              </a:rPr>
              <a:t> </a:t>
            </a:r>
            <a:r>
              <a:rPr lang="en-US" sz="2400" b="1" dirty="0" smtClean="0">
                <a:latin typeface="Calibri" panose="020F0502020204030204" pitchFamily="34" charset="0"/>
              </a:rPr>
              <a:t>examples </a:t>
            </a:r>
          </a:p>
          <a:p>
            <a:r>
              <a:rPr lang="en-US" sz="2400" b="1" dirty="0" smtClean="0">
                <a:latin typeface="Calibri" panose="020F0502020204030204" pitchFamily="34" charset="0"/>
              </a:rPr>
              <a:t>IN GENERAL LOW INTEREST OF MEDIA FOR SUCH TYPE OF EVENT</a:t>
            </a:r>
            <a:r>
              <a:rPr lang="sr-Latn-RS" sz="2400" b="1" dirty="0" smtClean="0">
                <a:latin typeface="Calibri" panose="020F0502020204030204" pitchFamily="34" charset="0"/>
              </a:rPr>
              <a:t>!!!???</a:t>
            </a:r>
            <a:endParaRPr lang="en-US" sz="2400" b="1" dirty="0" smtClean="0">
              <a:latin typeface="Calibri" panose="020F0502020204030204" pitchFamily="34" charset="0"/>
            </a:endParaRPr>
          </a:p>
        </p:txBody>
      </p:sp>
      <p:sp>
        <p:nvSpPr>
          <p:cNvPr id="4" name="Footer Placeholder 3"/>
          <p:cNvSpPr>
            <a:spLocks noGrp="1"/>
          </p:cNvSpPr>
          <p:nvPr>
            <p:ph type="ftr" sz="quarter" idx="11"/>
          </p:nvPr>
        </p:nvSpPr>
        <p:spPr/>
        <p:txBody>
          <a:bodyPr/>
          <a:lstStyle/>
          <a:p>
            <a:r>
              <a:rPr lang="en-US" dirty="0" smtClean="0"/>
              <a:t>Rural women exchange workshop, SKOPLJE, 16.10.2019.</a:t>
            </a:r>
            <a:endParaRPr lang="en-US" dirty="0"/>
          </a:p>
        </p:txBody>
      </p:sp>
    </p:spTree>
    <p:extLst>
      <p:ext uri="{BB962C8B-B14F-4D97-AF65-F5344CB8AC3E}">
        <p14:creationId xmlns:p14="http://schemas.microsoft.com/office/powerpoint/2010/main" val="225912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508</TotalTime>
  <Words>1817</Words>
  <Application>Microsoft Office PowerPoint</Application>
  <PresentationFormat>Widescreen</PresentationFormat>
  <Paragraphs>146</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メイリオ</vt:lpstr>
      <vt:lpstr>ＭＳ Ｐゴシック</vt:lpstr>
      <vt:lpstr>Arial</vt:lpstr>
      <vt:lpstr>Calibri</vt:lpstr>
      <vt:lpstr>Century Gothic</vt:lpstr>
      <vt:lpstr>Symbol</vt:lpstr>
      <vt:lpstr>Tahoma</vt:lpstr>
      <vt:lpstr>Times New Roman</vt:lpstr>
      <vt:lpstr>Wingdings</vt:lpstr>
      <vt:lpstr>Wingdings 3</vt:lpstr>
      <vt:lpstr>Wisp</vt:lpstr>
      <vt:lpstr> PROJECT "DIGITAL AND ENTREPRENEURIAL SKILLS FOR WOMEN IN RURAL AREAS"</vt:lpstr>
      <vt:lpstr>CSO EQUAL OPPORTUNITIES</vt:lpstr>
      <vt:lpstr>PROJECT "DIGITAL AND ENTREPRENEURIAL SKILLS FOR WOMEN IN RURAL AREAS„ -DESWRA</vt:lpstr>
      <vt:lpstr>DONATORS</vt:lpstr>
      <vt:lpstr>MUNICIPALITIES INCLUDED IN PROJECT </vt:lpstr>
      <vt:lpstr>DSWRA PROJECT</vt:lpstr>
      <vt:lpstr>TRAINING CURRICULUM  Innovative training that combines computer skills and knowledge in digital entrepreneurship in one training session</vt:lpstr>
      <vt:lpstr>PROFILE OF TRAINED WOMEN</vt:lpstr>
      <vt:lpstr>MEDIA COVEREGE </vt:lpstr>
      <vt:lpstr>WORKING AND INSPIRATING ATMOSPHERE IN  KNIĆ </vt:lpstr>
      <vt:lpstr>IN MUNICIPALITY LJUBOVIJA WOMEN STRENGTHENED FOR ENTREPRENEURIAL INITIATIVES</vt:lpstr>
      <vt:lpstr>Zvezdana Telesković updated her IT skills during the training. She finds the entrepreneurial part especially interesting and useful because she had no previous knowledge. Zvezdana, in ninth month of pragnancy, came with her mother and they hope to open their own business together.</vt:lpstr>
      <vt:lpstr>TRAINING IN MUNICIPALITY KURŠUMLIJA</vt:lpstr>
      <vt:lpstr>TRAINING IN MUNICIPALITY PARAĆIN</vt:lpstr>
      <vt:lpstr>TRAINING IN MUNICIPALITY IVANJICA</vt:lpstr>
      <vt:lpstr>CONFERENCE "WOMEN IN RURAL AREAS - ECONOMIC POTENTIAL IN RISE"</vt:lpstr>
      <vt:lpstr>GUIDELINES FOR WOMEN’S DIGITAL ENTREPRENEURSHIPS  </vt:lpstr>
      <vt:lpstr>PROJECT COST EXTANSION</vt:lpstr>
      <vt:lpstr>  THANK YOU FOR YOUR ATTENTION!!!  THANKS A LOT TO UNWOMEN GIVING A PROMINENCE TO WOMEN FROM RURAL AREAS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"DIGITAL AND ENTREPRENEURIAL SKILLS FOR WOMEN IN RURAL AREAS"</dc:title>
  <dc:creator>Natasa</dc:creator>
  <cp:lastModifiedBy>Natasa</cp:lastModifiedBy>
  <cp:revision>49</cp:revision>
  <dcterms:created xsi:type="dcterms:W3CDTF">2019-10-08T20:35:40Z</dcterms:created>
  <dcterms:modified xsi:type="dcterms:W3CDTF">2019-10-16T13:08:56Z</dcterms:modified>
</cp:coreProperties>
</file>