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3" r:id="rId9"/>
    <p:sldId id="265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38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193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028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9987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627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353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200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967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918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592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556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9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069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g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ooking.com/" TargetMode="External"/><Relationship Id="rId2" Type="http://schemas.openxmlformats.org/officeDocument/2006/relationships/hyperlink" Target="http://www.golija-turizam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1"/>
            <a:ext cx="7772400" cy="1752599"/>
          </a:xfrm>
        </p:spPr>
        <p:txBody>
          <a:bodyPr/>
          <a:lstStyle/>
          <a:p>
            <a:r>
              <a:rPr lang="en-US" dirty="0" err="1" smtClean="0">
                <a:solidFill>
                  <a:srgbClr val="FF0000"/>
                </a:solidFill>
              </a:rPr>
              <a:t>Glamping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err="1" smtClean="0">
                <a:solidFill>
                  <a:srgbClr val="FF0000"/>
                </a:solidFill>
              </a:rPr>
              <a:t>turizam</a:t>
            </a:r>
            <a:r>
              <a:rPr lang="en-US" dirty="0" smtClean="0">
                <a:solidFill>
                  <a:srgbClr val="FF0000"/>
                </a:solidFill>
              </a:rPr>
              <a:t> u </a:t>
            </a:r>
            <a:r>
              <a:rPr lang="en-US" dirty="0" err="1" smtClean="0">
                <a:solidFill>
                  <a:srgbClr val="FF0000"/>
                </a:solidFill>
              </a:rPr>
              <a:t>Ivanjici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86200" y="3962400"/>
            <a:ext cx="4724400" cy="2209800"/>
          </a:xfrm>
        </p:spPr>
        <p:txBody>
          <a:bodyPr>
            <a:normAutofit fontScale="85000" lnSpcReduction="20000"/>
          </a:bodyPr>
          <a:lstStyle/>
          <a:p>
            <a:r>
              <a:rPr lang="en-US" b="1" i="1" dirty="0" err="1" smtClean="0">
                <a:solidFill>
                  <a:srgbClr val="FF0000"/>
                </a:solidFill>
              </a:rPr>
              <a:t>Odmorimo</a:t>
            </a:r>
            <a:r>
              <a:rPr lang="en-US" b="1" i="1" dirty="0" smtClean="0">
                <a:solidFill>
                  <a:srgbClr val="FF0000"/>
                </a:solidFill>
              </a:rPr>
              <a:t> se </a:t>
            </a:r>
            <a:r>
              <a:rPr lang="en-US" b="1" i="1" dirty="0" err="1" smtClean="0">
                <a:solidFill>
                  <a:srgbClr val="FF0000"/>
                </a:solidFill>
              </a:rPr>
              <a:t>zdravo</a:t>
            </a:r>
            <a:r>
              <a:rPr lang="en-US" b="1" i="1" dirty="0" smtClean="0">
                <a:solidFill>
                  <a:srgbClr val="FF0000"/>
                </a:solidFill>
              </a:rPr>
              <a:t>…</a:t>
            </a:r>
          </a:p>
          <a:p>
            <a:r>
              <a:rPr lang="en-US" dirty="0" err="1" smtClean="0"/>
              <a:t>Vidosava</a:t>
            </a:r>
            <a:r>
              <a:rPr lang="en-US" dirty="0" smtClean="0"/>
              <a:t> </a:t>
            </a:r>
            <a:r>
              <a:rPr lang="en-US" dirty="0" err="1" smtClean="0"/>
              <a:t>Milinković</a:t>
            </a:r>
            <a:endParaRPr lang="en-US" dirty="0" smtClean="0"/>
          </a:p>
          <a:p>
            <a:r>
              <a:rPr lang="en-US" dirty="0" smtClean="0"/>
              <a:t>Vera </a:t>
            </a:r>
            <a:r>
              <a:rPr lang="en-US" dirty="0" err="1" smtClean="0"/>
              <a:t>Đogatović</a:t>
            </a:r>
            <a:endParaRPr lang="en-US" dirty="0" smtClean="0"/>
          </a:p>
          <a:p>
            <a:r>
              <a:rPr lang="en-US" dirty="0" err="1" smtClean="0"/>
              <a:t>Jasna</a:t>
            </a:r>
            <a:r>
              <a:rPr lang="en-US" dirty="0" smtClean="0"/>
              <a:t> </a:t>
            </a:r>
            <a:r>
              <a:rPr lang="en-US" dirty="0" err="1" smtClean="0"/>
              <a:t>Drndarević</a:t>
            </a:r>
            <a:endParaRPr lang="en-US" dirty="0" smtClean="0"/>
          </a:p>
          <a:p>
            <a:r>
              <a:rPr lang="en-US" dirty="0" smtClean="0"/>
              <a:t>Ana JEVĐOVIĆ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686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41231"/>
            <a:ext cx="8305800" cy="5181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Latn-RS" sz="2800" dirty="0">
                <a:latin typeface="Agency FB" pitchFamily="34" charset="0"/>
              </a:rPr>
              <a:t> </a:t>
            </a:r>
            <a:r>
              <a:rPr lang="sr-Latn-RS" sz="2800" dirty="0" smtClean="0">
                <a:latin typeface="Agency FB" pitchFamily="34" charset="0"/>
              </a:rPr>
              <a:t>        Dođite da se relaksirate u domaćoj atmosferi, u komforu prirodnog okruženja, da se hranite ukusnom domaćom hranom.</a:t>
            </a:r>
          </a:p>
          <a:p>
            <a:pPr marL="0" indent="0">
              <a:buNone/>
            </a:pPr>
            <a:r>
              <a:rPr lang="sr-Latn-RS" sz="2800" dirty="0">
                <a:latin typeface="Agency FB" pitchFamily="34" charset="0"/>
              </a:rPr>
              <a:t> </a:t>
            </a:r>
            <a:r>
              <a:rPr lang="sr-Latn-RS" sz="2800" dirty="0" smtClean="0">
                <a:latin typeface="Agency FB" pitchFamily="34" charset="0"/>
              </a:rPr>
              <a:t>       Dođite na Goliju..</a:t>
            </a:r>
            <a:endParaRPr lang="sr-Latn-RS" sz="2800" dirty="0">
              <a:latin typeface="Agency FB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7800" y="3056100"/>
            <a:ext cx="5410199" cy="3698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6827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81800" y="274638"/>
            <a:ext cx="1905000" cy="792162"/>
          </a:xfrm>
        </p:spPr>
        <p:txBody>
          <a:bodyPr>
            <a:normAutofit/>
          </a:bodyPr>
          <a:lstStyle/>
          <a:p>
            <a:endParaRPr lang="en-US" sz="1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4" y="838200"/>
            <a:ext cx="8229600" cy="2971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2800" dirty="0" err="1">
                <a:latin typeface="Agency FB" pitchFamily="34" charset="0"/>
              </a:rPr>
              <a:t>Zaboravite</a:t>
            </a:r>
            <a:r>
              <a:rPr lang="en-US" sz="2800" dirty="0">
                <a:latin typeface="Agency FB" pitchFamily="34" charset="0"/>
              </a:rPr>
              <a:t> </a:t>
            </a:r>
            <a:r>
              <a:rPr lang="en-US" sz="2800" dirty="0" err="1">
                <a:latin typeface="Agency FB" pitchFamily="34" charset="0"/>
              </a:rPr>
              <a:t>stereotip</a:t>
            </a:r>
            <a:r>
              <a:rPr lang="en-US" sz="2800" dirty="0">
                <a:latin typeface="Agency FB" pitchFamily="34" charset="0"/>
              </a:rPr>
              <a:t> da je </a:t>
            </a:r>
            <a:r>
              <a:rPr lang="en-US" sz="2800" dirty="0" err="1">
                <a:latin typeface="Agency FB" pitchFamily="34" charset="0"/>
              </a:rPr>
              <a:t>kamp</a:t>
            </a:r>
            <a:r>
              <a:rPr lang="en-US" sz="2800" dirty="0">
                <a:latin typeface="Agency FB" pitchFamily="34" charset="0"/>
              </a:rPr>
              <a:t> </a:t>
            </a:r>
            <a:r>
              <a:rPr lang="en-US" sz="2800" dirty="0" err="1">
                <a:latin typeface="Agency FB" pitchFamily="34" charset="0"/>
              </a:rPr>
              <a:t>najskromnija</a:t>
            </a:r>
            <a:r>
              <a:rPr lang="en-US" sz="2800" dirty="0">
                <a:latin typeface="Agency FB" pitchFamily="34" charset="0"/>
              </a:rPr>
              <a:t> </a:t>
            </a:r>
            <a:r>
              <a:rPr lang="en-US" sz="2800" dirty="0" err="1">
                <a:latin typeface="Agency FB" pitchFamily="34" charset="0"/>
              </a:rPr>
              <a:t>varijanta</a:t>
            </a:r>
            <a:r>
              <a:rPr lang="en-US" sz="2800" dirty="0">
                <a:latin typeface="Agency FB" pitchFamily="34" charset="0"/>
              </a:rPr>
              <a:t> </a:t>
            </a:r>
            <a:r>
              <a:rPr lang="en-US" sz="2800" dirty="0" err="1">
                <a:latin typeface="Agency FB" pitchFamily="34" charset="0"/>
              </a:rPr>
              <a:t>smeštaja</a:t>
            </a:r>
            <a:r>
              <a:rPr lang="en-US" sz="2800" dirty="0">
                <a:latin typeface="Agency FB" pitchFamily="34" charset="0"/>
              </a:rPr>
              <a:t>. </a:t>
            </a:r>
            <a:r>
              <a:rPr lang="en-US" sz="2800" dirty="0" err="1">
                <a:latin typeface="Agency FB" pitchFamily="34" charset="0"/>
              </a:rPr>
              <a:t>Mnogi</a:t>
            </a:r>
            <a:r>
              <a:rPr lang="en-US" sz="2800" dirty="0">
                <a:latin typeface="Agency FB" pitchFamily="34" charset="0"/>
              </a:rPr>
              <a:t> </a:t>
            </a:r>
            <a:r>
              <a:rPr lang="en-US" sz="2800" dirty="0" err="1">
                <a:latin typeface="Agency FB" pitchFamily="34" charset="0"/>
              </a:rPr>
              <a:t>ljudi</a:t>
            </a:r>
            <a:r>
              <a:rPr lang="en-US" sz="2800" dirty="0">
                <a:latin typeface="Agency FB" pitchFamily="34" charset="0"/>
              </a:rPr>
              <a:t> vole </a:t>
            </a:r>
            <a:r>
              <a:rPr lang="en-US" sz="2800" dirty="0" err="1">
                <a:latin typeface="Agency FB" pitchFamily="34" charset="0"/>
              </a:rPr>
              <a:t>prirodu</a:t>
            </a:r>
            <a:r>
              <a:rPr lang="en-US" sz="2800" dirty="0">
                <a:latin typeface="Agency FB" pitchFamily="34" charset="0"/>
              </a:rPr>
              <a:t>, </a:t>
            </a:r>
            <a:r>
              <a:rPr lang="en-US" sz="2800" dirty="0" err="1">
                <a:latin typeface="Agency FB" pitchFamily="34" charset="0"/>
              </a:rPr>
              <a:t>ali</a:t>
            </a:r>
            <a:r>
              <a:rPr lang="en-US" sz="2800" dirty="0">
                <a:latin typeface="Agency FB" pitchFamily="34" charset="0"/>
              </a:rPr>
              <a:t> </a:t>
            </a:r>
            <a:r>
              <a:rPr lang="en-US" sz="2800" dirty="0" err="1">
                <a:latin typeface="Agency FB" pitchFamily="34" charset="0"/>
              </a:rPr>
              <a:t>nisu</a:t>
            </a:r>
            <a:r>
              <a:rPr lang="en-US" sz="2800" dirty="0">
                <a:latin typeface="Agency FB" pitchFamily="34" charset="0"/>
              </a:rPr>
              <a:t> </a:t>
            </a:r>
            <a:r>
              <a:rPr lang="en-US" sz="2800" dirty="0" err="1">
                <a:latin typeface="Agency FB" pitchFamily="34" charset="0"/>
              </a:rPr>
              <a:t>dovoljno</a:t>
            </a:r>
            <a:r>
              <a:rPr lang="en-US" sz="2800" dirty="0">
                <a:latin typeface="Agency FB" pitchFamily="34" charset="0"/>
              </a:rPr>
              <a:t> </a:t>
            </a:r>
            <a:r>
              <a:rPr lang="en-US" sz="2800" dirty="0" err="1">
                <a:latin typeface="Agency FB" pitchFamily="34" charset="0"/>
              </a:rPr>
              <a:t>spremni</a:t>
            </a:r>
            <a:r>
              <a:rPr lang="en-US" sz="2800" dirty="0">
                <a:latin typeface="Agency FB" pitchFamily="34" charset="0"/>
              </a:rPr>
              <a:t> da </a:t>
            </a:r>
            <a:r>
              <a:rPr lang="en-US" sz="2800" dirty="0" err="1">
                <a:latin typeface="Agency FB" pitchFamily="34" charset="0"/>
              </a:rPr>
              <a:t>napuste</a:t>
            </a:r>
            <a:r>
              <a:rPr lang="en-US" sz="2800" dirty="0">
                <a:latin typeface="Agency FB" pitchFamily="34" charset="0"/>
              </a:rPr>
              <a:t> </a:t>
            </a:r>
            <a:r>
              <a:rPr lang="en-US" sz="2800" dirty="0" err="1">
                <a:latin typeface="Agency FB" pitchFamily="34" charset="0"/>
              </a:rPr>
              <a:t>komfor</a:t>
            </a:r>
            <a:r>
              <a:rPr lang="en-US" sz="2800" dirty="0">
                <a:latin typeface="Agency FB" pitchFamily="34" charset="0"/>
              </a:rPr>
              <a:t>. E pa </a:t>
            </a:r>
            <a:r>
              <a:rPr lang="en-US" sz="2800" b="1" dirty="0" err="1">
                <a:latin typeface="Agency FB" pitchFamily="34" charset="0"/>
              </a:rPr>
              <a:t>glamping</a:t>
            </a:r>
            <a:r>
              <a:rPr lang="en-US" sz="2800" dirty="0">
                <a:latin typeface="Agency FB" pitchFamily="34" charset="0"/>
              </a:rPr>
              <a:t> </a:t>
            </a:r>
            <a:r>
              <a:rPr lang="en-US" sz="2800" dirty="0" err="1">
                <a:latin typeface="Agency FB" pitchFamily="34" charset="0"/>
              </a:rPr>
              <a:t>upravo</a:t>
            </a:r>
            <a:r>
              <a:rPr lang="en-US" sz="2800" dirty="0">
                <a:latin typeface="Agency FB" pitchFamily="34" charset="0"/>
              </a:rPr>
              <a:t> </a:t>
            </a:r>
            <a:r>
              <a:rPr lang="en-US" sz="2800" dirty="0" err="1">
                <a:latin typeface="Agency FB" pitchFamily="34" charset="0"/>
              </a:rPr>
              <a:t>spaja</a:t>
            </a:r>
            <a:r>
              <a:rPr lang="en-US" sz="2800" dirty="0">
                <a:latin typeface="Agency FB" pitchFamily="34" charset="0"/>
              </a:rPr>
              <a:t> </a:t>
            </a:r>
            <a:r>
              <a:rPr lang="en-US" sz="2800" dirty="0" err="1">
                <a:latin typeface="Agency FB" pitchFamily="34" charset="0"/>
              </a:rPr>
              <a:t>prirodu</a:t>
            </a:r>
            <a:r>
              <a:rPr lang="en-US" sz="2800" dirty="0">
                <a:latin typeface="Agency FB" pitchFamily="34" charset="0"/>
              </a:rPr>
              <a:t> i </a:t>
            </a:r>
            <a:r>
              <a:rPr lang="en-US" sz="2800" dirty="0" err="1">
                <a:latin typeface="Agency FB" pitchFamily="34" charset="0"/>
              </a:rPr>
              <a:t>komfor</a:t>
            </a:r>
            <a:r>
              <a:rPr lang="en-US" sz="2800" dirty="0">
                <a:latin typeface="Agency FB" pitchFamily="34" charset="0"/>
              </a:rPr>
              <a:t>, pa </a:t>
            </a:r>
            <a:r>
              <a:rPr lang="en-US" sz="2800" dirty="0" err="1">
                <a:latin typeface="Agency FB" pitchFamily="34" charset="0"/>
              </a:rPr>
              <a:t>čak</a:t>
            </a:r>
            <a:r>
              <a:rPr lang="en-US" sz="2800" dirty="0">
                <a:latin typeface="Agency FB" pitchFamily="34" charset="0"/>
              </a:rPr>
              <a:t> i </a:t>
            </a:r>
            <a:r>
              <a:rPr lang="en-US" sz="2800" dirty="0" err="1">
                <a:latin typeface="Agency FB" pitchFamily="34" charset="0"/>
              </a:rPr>
              <a:t>luksuz</a:t>
            </a:r>
            <a:r>
              <a:rPr lang="en-US" sz="2800" dirty="0">
                <a:latin typeface="Agency FB" pitchFamily="34" charset="0"/>
              </a:rPr>
              <a:t> </a:t>
            </a:r>
            <a:r>
              <a:rPr lang="en-US" sz="2800" dirty="0" smtClean="0">
                <a:latin typeface="Agency FB" pitchFamily="34" charset="0"/>
              </a:rPr>
              <a:t>:)</a:t>
            </a:r>
            <a:r>
              <a:rPr lang="sr-Latn-RS" sz="2800" dirty="0" smtClean="0">
                <a:latin typeface="Agency FB" pitchFamily="34" charset="0"/>
              </a:rPr>
              <a:t> </a:t>
            </a:r>
          </a:p>
          <a:p>
            <a:pPr marL="0" indent="0">
              <a:buNone/>
            </a:pPr>
            <a:r>
              <a:rPr lang="en-US" sz="2800" dirty="0" err="1" smtClean="0">
                <a:latin typeface="Agency FB" pitchFamily="34" charset="0"/>
              </a:rPr>
              <a:t>Glamping</a:t>
            </a:r>
            <a:r>
              <a:rPr lang="en-US" sz="2800" dirty="0" smtClean="0">
                <a:latin typeface="Agency FB" pitchFamily="34" charset="0"/>
              </a:rPr>
              <a:t> </a:t>
            </a:r>
            <a:r>
              <a:rPr lang="en-US" sz="2800" dirty="0" err="1" smtClean="0">
                <a:latin typeface="Agency FB" pitchFamily="34" charset="0"/>
              </a:rPr>
              <a:t>turizam</a:t>
            </a:r>
            <a:r>
              <a:rPr lang="en-US" sz="2800" dirty="0" smtClean="0">
                <a:latin typeface="Agency FB" pitchFamily="34" charset="0"/>
              </a:rPr>
              <a:t> </a:t>
            </a:r>
            <a:r>
              <a:rPr lang="sr-Latn-RS" sz="2800" dirty="0" smtClean="0">
                <a:latin typeface="Agency FB" pitchFamily="34" charset="0"/>
              </a:rPr>
              <a:t>-</a:t>
            </a:r>
            <a:r>
              <a:rPr lang="en-US" sz="2800" dirty="0" smtClean="0">
                <a:latin typeface="Agency FB" pitchFamily="34" charset="0"/>
              </a:rPr>
              <a:t> </a:t>
            </a:r>
            <a:r>
              <a:rPr lang="en-US" sz="2800" dirty="0" err="1" smtClean="0">
                <a:latin typeface="Agency FB" pitchFamily="34" charset="0"/>
              </a:rPr>
              <a:t>vrstu</a:t>
            </a:r>
            <a:r>
              <a:rPr lang="en-US" sz="2800" dirty="0" smtClean="0">
                <a:latin typeface="Agency FB" pitchFamily="34" charset="0"/>
              </a:rPr>
              <a:t> </a:t>
            </a:r>
            <a:r>
              <a:rPr lang="en-US" sz="2800" dirty="0" err="1" smtClean="0">
                <a:latin typeface="Agency FB" pitchFamily="34" charset="0"/>
              </a:rPr>
              <a:t>turizma</a:t>
            </a:r>
            <a:r>
              <a:rPr lang="en-US" sz="2800" dirty="0" smtClean="0">
                <a:latin typeface="Agency FB" pitchFamily="34" charset="0"/>
              </a:rPr>
              <a:t> </a:t>
            </a:r>
            <a:r>
              <a:rPr lang="en-US" sz="2800" dirty="0" err="1" smtClean="0">
                <a:latin typeface="Agency FB" pitchFamily="34" charset="0"/>
              </a:rPr>
              <a:t>namenjenu</a:t>
            </a:r>
            <a:r>
              <a:rPr lang="en-US" sz="2800" dirty="0" smtClean="0">
                <a:latin typeface="Agency FB" pitchFamily="34" charset="0"/>
              </a:rPr>
              <a:t> </a:t>
            </a:r>
            <a:r>
              <a:rPr lang="en-US" sz="2800" dirty="0" err="1" smtClean="0">
                <a:latin typeface="Agency FB" pitchFamily="34" charset="0"/>
              </a:rPr>
              <a:t>turistima</a:t>
            </a:r>
            <a:r>
              <a:rPr lang="en-US" sz="2800" dirty="0" smtClean="0">
                <a:latin typeface="Agency FB" pitchFamily="34" charset="0"/>
              </a:rPr>
              <a:t> </a:t>
            </a:r>
            <a:r>
              <a:rPr lang="en-US" sz="2800" dirty="0" err="1" smtClean="0">
                <a:latin typeface="Agency FB" pitchFamily="34" charset="0"/>
              </a:rPr>
              <a:t>koji</a:t>
            </a:r>
            <a:r>
              <a:rPr lang="sr-Latn-RS" sz="2800" dirty="0" smtClean="0">
                <a:latin typeface="Agency FB" pitchFamily="34" charset="0"/>
              </a:rPr>
              <a:t> žele da se odmore od ubrzanog tempa koji nameće život u urbanim sredinama,turisti koji drže do očuvanja životne sredine, mladi bračni parovi,  ljudi željni avanture...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108" y="4419600"/>
            <a:ext cx="2533650" cy="18002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4200" y="3581400"/>
            <a:ext cx="5715000" cy="13716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5120787"/>
            <a:ext cx="2619375" cy="1590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675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3200" y="274638"/>
            <a:ext cx="2133600" cy="1143000"/>
          </a:xfrm>
        </p:spPr>
        <p:txBody>
          <a:bodyPr>
            <a:normAutofit/>
          </a:bodyPr>
          <a:lstStyle/>
          <a:p>
            <a:r>
              <a:rPr lang="en-US" sz="1200" dirty="0" err="1"/>
              <a:t>Odmorimo</a:t>
            </a:r>
            <a:r>
              <a:rPr lang="en-US" sz="1200" dirty="0"/>
              <a:t> se </a:t>
            </a:r>
            <a:r>
              <a:rPr lang="en-US" sz="1200" dirty="0" err="1"/>
              <a:t>zdravo</a:t>
            </a:r>
            <a:endParaRPr lang="en-US" sz="1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1"/>
            <a:ext cx="8229600" cy="3124200"/>
          </a:xfrm>
        </p:spPr>
        <p:txBody>
          <a:bodyPr>
            <a:noAutofit/>
          </a:bodyPr>
          <a:lstStyle/>
          <a:p>
            <a:r>
              <a:rPr lang="vi-VN" sz="2000" dirty="0" smtClean="0"/>
              <a:t>Golija je veličanstvena planina jugozapadne Srbije, dugačka trideset kilometara, oblika slova “S”. Golija se nalazi između reka Ibra,  Moravice i srednjeg toka Studenice i planina Radočela i Peštera, te čini značajan deo Starovlaške visije, na području opština Kraljevo, Raška, Novi Pazar, Sjenica i Ivanjica. Golija je ozbiljna, divlja planina, koja ima najviše snežnih padavina u Srbiji, ali i izuzetno prijatna i topla leta. Po prostranstvu četinarskih šuma, ekosistema i veličini, sa planinom Golijom se može meriti samo susedni Kopaonik, koji čini završni deo ove regije, ali Golija zauzima dva puta vece prostranstvo od Kopaonika</a:t>
            </a:r>
            <a:r>
              <a:rPr lang="sr-Latn-RS" sz="2000" dirty="0" smtClean="0">
                <a:latin typeface="Agency FB" pitchFamily="34" charset="0"/>
              </a:rPr>
              <a:t>.</a:t>
            </a:r>
            <a:endParaRPr lang="en-US" sz="2000" dirty="0">
              <a:latin typeface="Agency FB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526448"/>
            <a:ext cx="2466975" cy="18478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7400" y="4671646"/>
            <a:ext cx="2466975" cy="18573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000" y="3522052"/>
            <a:ext cx="2619375" cy="174307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7400" y="4928821"/>
            <a:ext cx="2867025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02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Latn-RS" dirty="0" smtClean="0"/>
              <a:t>Diferentne prednosti Golije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343399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7000" dirty="0" smtClean="0">
                <a:latin typeface="Agency FB" pitchFamily="34" charset="0"/>
              </a:rPr>
              <a:t> </a:t>
            </a:r>
            <a:r>
              <a:rPr lang="sr-Latn-RS" sz="3600" dirty="0">
                <a:latin typeface="Agency FB" pitchFamily="34" charset="0"/>
              </a:rPr>
              <a:t>L</a:t>
            </a:r>
            <a:r>
              <a:rPr lang="en-US" sz="3600" dirty="0" err="1" smtClean="0">
                <a:latin typeface="Agency FB" pitchFamily="34" charset="0"/>
              </a:rPr>
              <a:t>eti</a:t>
            </a:r>
            <a:r>
              <a:rPr lang="en-US" sz="3600" dirty="0" smtClean="0">
                <a:latin typeface="Agency FB" pitchFamily="34" charset="0"/>
              </a:rPr>
              <a:t> i </a:t>
            </a:r>
            <a:r>
              <a:rPr lang="en-US" sz="3600" dirty="0" err="1" smtClean="0">
                <a:latin typeface="Agency FB" pitchFamily="34" charset="0"/>
              </a:rPr>
              <a:t>zimi</a:t>
            </a:r>
            <a:r>
              <a:rPr lang="sr-Latn-RS" sz="3600" dirty="0">
                <a:latin typeface="Agency FB" pitchFamily="34" charset="0"/>
              </a:rPr>
              <a:t> </a:t>
            </a:r>
            <a:r>
              <a:rPr lang="sr-Latn-RS" sz="3600" dirty="0" smtClean="0">
                <a:latin typeface="Agency FB" pitchFamily="34" charset="0"/>
              </a:rPr>
              <a:t>pruža mogućnost</a:t>
            </a:r>
            <a:r>
              <a:rPr lang="en-US" sz="3600" dirty="0" smtClean="0">
                <a:latin typeface="Agency FB" pitchFamily="34" charset="0"/>
              </a:rPr>
              <a:t> da </a:t>
            </a:r>
            <a:r>
              <a:rPr lang="en-US" sz="3600" dirty="0" err="1" smtClean="0">
                <a:latin typeface="Agency FB" pitchFamily="34" charset="0"/>
              </a:rPr>
              <a:t>odmorite</a:t>
            </a:r>
            <a:r>
              <a:rPr lang="en-US" sz="3600" dirty="0" smtClean="0">
                <a:latin typeface="Agency FB" pitchFamily="34" charset="0"/>
              </a:rPr>
              <a:t>, </a:t>
            </a:r>
            <a:r>
              <a:rPr lang="sr-Latn-RS" sz="3600" dirty="0" smtClean="0">
                <a:latin typeface="Agency FB" pitchFamily="34" charset="0"/>
              </a:rPr>
              <a:t>oporavite, </a:t>
            </a:r>
            <a:r>
              <a:rPr lang="en-US" sz="3600" dirty="0" err="1" smtClean="0">
                <a:latin typeface="Agency FB" pitchFamily="34" charset="0"/>
              </a:rPr>
              <a:t>povratite</a:t>
            </a:r>
            <a:r>
              <a:rPr lang="en-US" sz="3600" dirty="0" smtClean="0">
                <a:latin typeface="Agency FB" pitchFamily="34" charset="0"/>
              </a:rPr>
              <a:t> </a:t>
            </a:r>
            <a:r>
              <a:rPr lang="en-US" sz="3600" dirty="0" err="1" smtClean="0">
                <a:latin typeface="Agency FB" pitchFamily="34" charset="0"/>
              </a:rPr>
              <a:t>zdravlje</a:t>
            </a:r>
            <a:r>
              <a:rPr lang="en-US" sz="3600" dirty="0" smtClean="0">
                <a:latin typeface="Agency FB" pitchFamily="34" charset="0"/>
              </a:rPr>
              <a:t>, </a:t>
            </a:r>
            <a:r>
              <a:rPr lang="en-US" sz="3600" dirty="0" err="1" smtClean="0">
                <a:latin typeface="Agency FB" pitchFamily="34" charset="0"/>
              </a:rPr>
              <a:t>uživate</a:t>
            </a:r>
            <a:r>
              <a:rPr lang="en-US" sz="3600" dirty="0" smtClean="0">
                <a:latin typeface="Agency FB" pitchFamily="34" charset="0"/>
              </a:rPr>
              <a:t> u </a:t>
            </a:r>
            <a:r>
              <a:rPr lang="en-US" sz="3600" dirty="0" err="1" smtClean="0">
                <a:latin typeface="Agency FB" pitchFamily="34" charset="0"/>
              </a:rPr>
              <a:t>blagodetima</a:t>
            </a:r>
            <a:r>
              <a:rPr lang="en-US" sz="3600" dirty="0" smtClean="0">
                <a:latin typeface="Agency FB" pitchFamily="34" charset="0"/>
              </a:rPr>
              <a:t> </a:t>
            </a:r>
            <a:r>
              <a:rPr lang="en-US" sz="3600" dirty="0" err="1" smtClean="0">
                <a:latin typeface="Agency FB" pitchFamily="34" charset="0"/>
              </a:rPr>
              <a:t>netaknute</a:t>
            </a:r>
            <a:r>
              <a:rPr lang="en-US" sz="3600" dirty="0" smtClean="0">
                <a:latin typeface="Agency FB" pitchFamily="34" charset="0"/>
              </a:rPr>
              <a:t> </a:t>
            </a:r>
            <a:r>
              <a:rPr lang="en-US" sz="3600" dirty="0" err="1" smtClean="0">
                <a:latin typeface="Agency FB" pitchFamily="34" charset="0"/>
              </a:rPr>
              <a:t>prirode</a:t>
            </a:r>
            <a:r>
              <a:rPr lang="en-US" sz="3600" dirty="0" smtClean="0">
                <a:latin typeface="Agency FB" pitchFamily="34" charset="0"/>
              </a:rPr>
              <a:t>, </a:t>
            </a:r>
            <a:r>
              <a:rPr lang="en-US" sz="3600" dirty="0" err="1" smtClean="0">
                <a:latin typeface="Agency FB" pitchFamily="34" charset="0"/>
              </a:rPr>
              <a:t>zdravim</a:t>
            </a:r>
            <a:r>
              <a:rPr lang="en-US" sz="3600" dirty="0" smtClean="0">
                <a:latin typeface="Agency FB" pitchFamily="34" charset="0"/>
              </a:rPr>
              <a:t> </a:t>
            </a:r>
            <a:r>
              <a:rPr lang="en-US" sz="3600" dirty="0" err="1" smtClean="0">
                <a:latin typeface="Agency FB" pitchFamily="34" charset="0"/>
              </a:rPr>
              <a:t>šumskim</a:t>
            </a:r>
            <a:r>
              <a:rPr lang="en-US" sz="3600" dirty="0" smtClean="0">
                <a:latin typeface="Agency FB" pitchFamily="34" charset="0"/>
              </a:rPr>
              <a:t> </a:t>
            </a:r>
            <a:r>
              <a:rPr lang="en-US" sz="3600" dirty="0" err="1" smtClean="0">
                <a:latin typeface="Agency FB" pitchFamily="34" charset="0"/>
              </a:rPr>
              <a:t>plodovima</a:t>
            </a:r>
            <a:r>
              <a:rPr lang="en-US" sz="3600" dirty="0" smtClean="0">
                <a:latin typeface="Agency FB" pitchFamily="34" charset="0"/>
              </a:rPr>
              <a:t> I </a:t>
            </a:r>
            <a:r>
              <a:rPr lang="en-US" sz="3600" dirty="0" err="1" smtClean="0">
                <a:latin typeface="Agency FB" pitchFamily="34" charset="0"/>
              </a:rPr>
              <a:t>pitkoj</a:t>
            </a:r>
            <a:r>
              <a:rPr lang="en-US" sz="3600" dirty="0" smtClean="0">
                <a:latin typeface="Agency FB" pitchFamily="34" charset="0"/>
              </a:rPr>
              <a:t>, </a:t>
            </a:r>
            <a:r>
              <a:rPr lang="en-US" sz="3600" dirty="0" err="1" smtClean="0">
                <a:latin typeface="Agency FB" pitchFamily="34" charset="0"/>
              </a:rPr>
              <a:t>okrepljujućoj</a:t>
            </a:r>
            <a:r>
              <a:rPr lang="en-US" sz="3600" dirty="0" smtClean="0">
                <a:latin typeface="Agency FB" pitchFamily="34" charset="0"/>
              </a:rPr>
              <a:t>, </a:t>
            </a:r>
            <a:r>
              <a:rPr lang="en-US" sz="3600" dirty="0" err="1" smtClean="0">
                <a:latin typeface="Agency FB" pitchFamily="34" charset="0"/>
              </a:rPr>
              <a:t>izvorskoj</a:t>
            </a:r>
            <a:r>
              <a:rPr lang="en-US" sz="3600" dirty="0" smtClean="0">
                <a:latin typeface="Agency FB" pitchFamily="34" charset="0"/>
              </a:rPr>
              <a:t> </a:t>
            </a:r>
            <a:r>
              <a:rPr lang="en-US" sz="3600" dirty="0" err="1" smtClean="0">
                <a:latin typeface="Agency FB" pitchFamily="34" charset="0"/>
              </a:rPr>
              <a:t>vodi</a:t>
            </a:r>
            <a:r>
              <a:rPr lang="en-US" sz="3600" dirty="0" smtClean="0">
                <a:latin typeface="Agency FB" pitchFamily="34" charset="0"/>
              </a:rPr>
              <a:t>, </a:t>
            </a:r>
            <a:r>
              <a:rPr lang="en-US" sz="3600" dirty="0" err="1" smtClean="0">
                <a:latin typeface="Agency FB" pitchFamily="34" charset="0"/>
              </a:rPr>
              <a:t>šetajući</a:t>
            </a:r>
            <a:r>
              <a:rPr lang="en-US" sz="3600" dirty="0" smtClean="0">
                <a:latin typeface="Agency FB" pitchFamily="34" charset="0"/>
              </a:rPr>
              <a:t> </a:t>
            </a:r>
            <a:r>
              <a:rPr lang="en-US" sz="3600" dirty="0" err="1" smtClean="0">
                <a:latin typeface="Agency FB" pitchFamily="34" charset="0"/>
              </a:rPr>
              <a:t>stazama</a:t>
            </a:r>
            <a:r>
              <a:rPr lang="en-US" sz="3600" dirty="0" smtClean="0">
                <a:latin typeface="Agency FB" pitchFamily="34" charset="0"/>
              </a:rPr>
              <a:t> </a:t>
            </a:r>
            <a:r>
              <a:rPr lang="en-US" sz="3600" dirty="0" err="1" smtClean="0">
                <a:latin typeface="Agency FB" pitchFamily="34" charset="0"/>
              </a:rPr>
              <a:t>zdravlja</a:t>
            </a:r>
            <a:r>
              <a:rPr lang="en-US" sz="3600" dirty="0" smtClean="0">
                <a:latin typeface="Agency FB" pitchFamily="34" charset="0"/>
              </a:rPr>
              <a:t>. Da </a:t>
            </a:r>
            <a:r>
              <a:rPr lang="en-US" sz="3600" dirty="0" err="1" smtClean="0">
                <a:latin typeface="Agency FB" pitchFamily="34" charset="0"/>
              </a:rPr>
              <a:t>osetite</a:t>
            </a:r>
            <a:r>
              <a:rPr lang="en-US" sz="3600" dirty="0" smtClean="0">
                <a:latin typeface="Agency FB" pitchFamily="34" charset="0"/>
              </a:rPr>
              <a:t> adrenalin </a:t>
            </a:r>
            <a:r>
              <a:rPr lang="en-US" sz="3600" dirty="0" err="1" smtClean="0">
                <a:latin typeface="Agency FB" pitchFamily="34" charset="0"/>
              </a:rPr>
              <a:t>Safarija</a:t>
            </a:r>
            <a:r>
              <a:rPr lang="en-US" sz="3600" dirty="0" smtClean="0">
                <a:latin typeface="Agency FB" pitchFamily="34" charset="0"/>
              </a:rPr>
              <a:t> </a:t>
            </a:r>
            <a:r>
              <a:rPr lang="en-US" sz="3600" dirty="0" err="1" smtClean="0">
                <a:latin typeface="Agency FB" pitchFamily="34" charset="0"/>
              </a:rPr>
              <a:t>Golijom</a:t>
            </a:r>
            <a:r>
              <a:rPr lang="en-US" sz="3600" dirty="0" smtClean="0">
                <a:latin typeface="Agency FB" pitchFamily="34" charset="0"/>
              </a:rPr>
              <a:t>, da se </a:t>
            </a:r>
            <a:r>
              <a:rPr lang="sr-Latn-RS" sz="3600" dirty="0" smtClean="0">
                <a:latin typeface="Agency FB" pitchFamily="34" charset="0"/>
              </a:rPr>
              <a:t>v</a:t>
            </a:r>
            <a:r>
              <a:rPr lang="en-US" sz="3600" dirty="0" err="1" smtClean="0">
                <a:latin typeface="Agency FB" pitchFamily="34" charset="0"/>
              </a:rPr>
              <a:t>aša</a:t>
            </a:r>
            <a:r>
              <a:rPr lang="en-US" sz="3600" dirty="0" smtClean="0">
                <a:latin typeface="Agency FB" pitchFamily="34" charset="0"/>
              </a:rPr>
              <a:t> </a:t>
            </a:r>
            <a:r>
              <a:rPr lang="en-US" sz="3600" dirty="0" err="1" smtClean="0">
                <a:latin typeface="Agency FB" pitchFamily="34" charset="0"/>
              </a:rPr>
              <a:t>deca</a:t>
            </a:r>
            <a:r>
              <a:rPr lang="en-US" sz="3600" dirty="0" smtClean="0">
                <a:latin typeface="Agency FB" pitchFamily="34" charset="0"/>
              </a:rPr>
              <a:t> </a:t>
            </a:r>
            <a:r>
              <a:rPr lang="en-US" sz="3600" dirty="0" err="1" smtClean="0">
                <a:latin typeface="Agency FB" pitchFamily="34" charset="0"/>
              </a:rPr>
              <a:t>bezbrižno</a:t>
            </a:r>
            <a:r>
              <a:rPr lang="en-US" sz="3600" dirty="0" smtClean="0">
                <a:latin typeface="Agency FB" pitchFamily="34" charset="0"/>
              </a:rPr>
              <a:t> </a:t>
            </a:r>
            <a:r>
              <a:rPr lang="en-US" sz="3600" dirty="0" err="1" smtClean="0">
                <a:latin typeface="Agency FB" pitchFamily="34" charset="0"/>
              </a:rPr>
              <a:t>igraju</a:t>
            </a:r>
            <a:r>
              <a:rPr lang="en-US" sz="3600" dirty="0" smtClean="0">
                <a:latin typeface="Agency FB" pitchFamily="34" charset="0"/>
              </a:rPr>
              <a:t> u </a:t>
            </a:r>
            <a:r>
              <a:rPr lang="en-US" sz="3600" dirty="0" err="1" smtClean="0">
                <a:latin typeface="Agency FB" pitchFamily="34" charset="0"/>
              </a:rPr>
              <a:t>lepom</a:t>
            </a:r>
            <a:r>
              <a:rPr lang="en-US" sz="3600" dirty="0" smtClean="0">
                <a:latin typeface="Agency FB" pitchFamily="34" charset="0"/>
              </a:rPr>
              <a:t> I </a:t>
            </a:r>
            <a:r>
              <a:rPr lang="en-US" sz="3600" dirty="0" err="1" smtClean="0">
                <a:latin typeface="Agency FB" pitchFamily="34" charset="0"/>
              </a:rPr>
              <a:t>mirnom</a:t>
            </a:r>
            <a:r>
              <a:rPr lang="en-US" sz="3600" dirty="0" smtClean="0">
                <a:latin typeface="Agency FB" pitchFamily="34" charset="0"/>
              </a:rPr>
              <a:t> </a:t>
            </a:r>
            <a:r>
              <a:rPr lang="en-US" sz="3600" dirty="0" err="1" smtClean="0">
                <a:latin typeface="Agency FB" pitchFamily="34" charset="0"/>
              </a:rPr>
              <a:t>prirodnom</a:t>
            </a:r>
            <a:r>
              <a:rPr lang="en-US" sz="3600" dirty="0" smtClean="0">
                <a:latin typeface="Agency FB" pitchFamily="34" charset="0"/>
              </a:rPr>
              <a:t> </a:t>
            </a:r>
            <a:r>
              <a:rPr lang="en-US" sz="3600" dirty="0" err="1" smtClean="0">
                <a:latin typeface="Agency FB" pitchFamily="34" charset="0"/>
              </a:rPr>
              <a:t>ambijentu</a:t>
            </a:r>
            <a:r>
              <a:rPr lang="en-US" sz="3600" dirty="0" smtClean="0">
                <a:latin typeface="Agency FB" pitchFamily="34" charset="0"/>
              </a:rPr>
              <a:t>; </a:t>
            </a:r>
            <a:r>
              <a:rPr lang="sr-Latn-RS" sz="3600" dirty="0" smtClean="0">
                <a:latin typeface="Agency FB" pitchFamily="34" charset="0"/>
              </a:rPr>
              <a:t>Uživajte u blagodetima naše planine...</a:t>
            </a:r>
            <a:endParaRPr lang="en-US" sz="3600" dirty="0" smtClean="0">
              <a:latin typeface="Agency FB" pitchFamily="34" charset="0"/>
            </a:endParaRPr>
          </a:p>
          <a:p>
            <a:endParaRPr lang="sr-Latn-RS" sz="7000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6892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229600" cy="5029200"/>
          </a:xfrm>
        </p:spPr>
        <p:txBody>
          <a:bodyPr>
            <a:noAutofit/>
          </a:bodyPr>
          <a:lstStyle/>
          <a:p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Vlada Republike Srbije je 2001.godine stavila pod zaštitu „Park prirode Golija“ i svrstala je u kategoriju kao prirodno dobro izuzetnog značaja.</a:t>
            </a:r>
          </a:p>
          <a:p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Uređenje i infrasrukturno opremanje planine Golija za porebe turizma i rekreacije pomaze lokalna samouprava opštine Ivanjica.</a:t>
            </a:r>
          </a:p>
          <a:p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O parku prirode Golija stara se „Javno preduzeće „Srbijašume“.</a:t>
            </a:r>
          </a:p>
          <a:p>
            <a:r>
              <a:rPr lang="sr-Latn-RS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itchFamily="34" charset="0"/>
              </a:rPr>
              <a:t>Turističku prezentaciju i ponudu smeštajnih kapaciteta možete videti na sajtu „Turističke organizacije Ivanjice“, koja učešćem na raznim sajmovima turizma omogućava i promociju naših sadržaja.</a:t>
            </a:r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ency FB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924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800" dirty="0" smtClean="0">
                <a:latin typeface="Agency FB" pitchFamily="34" charset="0"/>
              </a:rPr>
              <a:t>Razvoj glamping turizma omogućiće da u prirodnim lepotama uživaju i inostrani turisti, zaljubljenici u netaknutu prirodu, avanturisti</a:t>
            </a:r>
            <a:endParaRPr lang="en-US" sz="2800" dirty="0">
              <a:latin typeface="Agency FB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4156562"/>
            <a:ext cx="4120275" cy="228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200" y="2616938"/>
            <a:ext cx="3739275" cy="243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239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r-Latn-RS" sz="2800" dirty="0" smtClean="0">
                <a:latin typeface="Agency FB" pitchFamily="34" charset="0"/>
              </a:rPr>
              <a:t>Golija je bez sumnje jedna od najlepših i šumama najbogatijih planina u Srbiji. Sve lepote i prirodne retkosti ove naše planinske lepotice možete pronaći na zvanicnom sajtu </a:t>
            </a:r>
            <a:r>
              <a:rPr lang="sr-Latn-RS" sz="2800" dirty="0" smtClean="0">
                <a:latin typeface="Agency FB" pitchFamily="34" charset="0"/>
                <a:hlinkClick r:id="rId2"/>
              </a:rPr>
              <a:t>www.golija-turizam.com</a:t>
            </a:r>
            <a:r>
              <a:rPr lang="sr-Latn-RS" sz="2800" dirty="0" smtClean="0">
                <a:latin typeface="Agency FB" pitchFamily="34" charset="0"/>
              </a:rPr>
              <a:t>, na stranici „Turističke organizacije Ivanjica“.</a:t>
            </a:r>
          </a:p>
          <a:p>
            <a:r>
              <a:rPr lang="sr-Latn-RS" sz="2800" dirty="0" smtClean="0">
                <a:latin typeface="Agency FB" pitchFamily="34" charset="0"/>
              </a:rPr>
              <a:t>Ponudu smeštajnih kapaciteta možete pronaći na </a:t>
            </a:r>
            <a:r>
              <a:rPr lang="sr-Latn-RS" sz="2800" dirty="0" smtClean="0">
                <a:latin typeface="Agency FB" pitchFamily="34" charset="0"/>
                <a:hlinkClick r:id="rId3"/>
              </a:rPr>
              <a:t>www.booking.com</a:t>
            </a:r>
            <a:endParaRPr lang="sr-Latn-RS" sz="2800" dirty="0" smtClean="0">
              <a:latin typeface="Agency FB" pitchFamily="34" charset="0"/>
            </a:endParaRPr>
          </a:p>
          <a:p>
            <a:endParaRPr lang="en-US" sz="2800" dirty="0">
              <a:latin typeface="Agency FB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4038600"/>
            <a:ext cx="3607014" cy="21174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3949551"/>
            <a:ext cx="3683215" cy="229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1949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Latn-RS" sz="2800" dirty="0">
                <a:latin typeface="Agency FB" pitchFamily="34" charset="0"/>
              </a:rPr>
              <a:t> </a:t>
            </a:r>
            <a:r>
              <a:rPr lang="sr-Latn-RS" sz="2800" dirty="0" smtClean="0">
                <a:latin typeface="Agency FB" pitchFamily="34" charset="0"/>
              </a:rPr>
              <a:t>  Osetite prirodu u njenom punom potencijalu..</a:t>
            </a:r>
          </a:p>
          <a:p>
            <a:pPr marL="0" indent="0">
              <a:buNone/>
            </a:pPr>
            <a:r>
              <a:rPr lang="sr-Latn-RS" sz="2800" dirty="0">
                <a:latin typeface="Agency FB" pitchFamily="34" charset="0"/>
              </a:rPr>
              <a:t> </a:t>
            </a:r>
            <a:r>
              <a:rPr lang="sr-Latn-RS" sz="2800" dirty="0" smtClean="0">
                <a:latin typeface="Agency FB" pitchFamily="34" charset="0"/>
              </a:rPr>
              <a:t>  Boravkom na našoj planini doživećete spoj komfora, prirode i svih         </a:t>
            </a:r>
          </a:p>
          <a:p>
            <a:pPr marL="0" indent="0">
              <a:buNone/>
            </a:pPr>
            <a:r>
              <a:rPr lang="sr-Latn-RS" sz="2800" dirty="0">
                <a:latin typeface="Agency FB" pitchFamily="34" charset="0"/>
              </a:rPr>
              <a:t> </a:t>
            </a:r>
            <a:r>
              <a:rPr lang="sr-Latn-RS" sz="2800" dirty="0" smtClean="0">
                <a:latin typeface="Agency FB" pitchFamily="34" charset="0"/>
              </a:rPr>
              <a:t>  vrsta fizičkih aktivnosti koje aktivan odmor u prirodi podrazumeva.</a:t>
            </a:r>
            <a:endParaRPr lang="en-US" sz="2800" dirty="0">
              <a:latin typeface="Agency FB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0" y="4019550"/>
            <a:ext cx="2286000" cy="1714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3990975"/>
            <a:ext cx="2628900" cy="17430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023899"/>
            <a:ext cx="2286000" cy="1677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819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sr-Latn-RS" dirty="0">
                <a:latin typeface="Agency FB" pitchFamily="34" charset="0"/>
              </a:rPr>
              <a:t>Organizacija boravka naših  i inostranih turista nam omogućava da steknemo određene prihode koje koristimo za dalje usavršavanje i razvoj glamping turizma. To su prihodi od noćenja, od organizacija izletničkih tura, zimske škole skijanja, škole jahanja, i inajmljivanja različitih vrsta instruktora.</a:t>
            </a:r>
          </a:p>
          <a:p>
            <a:pPr marL="0" indent="0">
              <a:buNone/>
            </a:pPr>
            <a:r>
              <a:rPr lang="sr-Latn-RS" dirty="0">
                <a:latin typeface="Agency FB" pitchFamily="34" charset="0"/>
              </a:rPr>
              <a:t>Smestaj turista proizvodi i različite vrste troškova kao što su troškovi održavanja objekata, troškovi ogreva , goriva, elekrične energije, troškovi usluga trenera, turističkih vodiča... Sve da bi vaš boravak na Goliji učinili prijatnim i udobnim...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6925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222</TotalTime>
  <Words>418</Words>
  <Application>Microsoft Office PowerPoint</Application>
  <PresentationFormat>On-screen Show (4:3)</PresentationFormat>
  <Paragraphs>26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Glamping turizam u Ivanjici</vt:lpstr>
      <vt:lpstr>PowerPoint Presentation</vt:lpstr>
      <vt:lpstr>Odmorimo se zdravo</vt:lpstr>
      <vt:lpstr>Diferentne prednosti Golije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Glamping turizam u Ivanjici</dc:title>
  <dc:creator>Levo 2</dc:creator>
  <cp:lastModifiedBy>Levo 2</cp:lastModifiedBy>
  <cp:revision>20</cp:revision>
  <dcterms:created xsi:type="dcterms:W3CDTF">2006-08-16T00:00:00Z</dcterms:created>
  <dcterms:modified xsi:type="dcterms:W3CDTF">2019-03-22T12:05:35Z</dcterms:modified>
</cp:coreProperties>
</file>