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7772400" cy="1066799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Prikaz poslovnog modela</a:t>
            </a:r>
            <a:r>
              <a:rPr lang="sr-Latn-RS" dirty="0"/>
              <a:t/>
            </a:r>
            <a:br>
              <a:rPr lang="sr-Latn-RS" dirty="0"/>
            </a:br>
            <a:r>
              <a:rPr lang="sr-Latn-RS" dirty="0"/>
              <a:t>Dom za stare „Novi Dom“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971800"/>
            <a:ext cx="6400800" cy="3124200"/>
          </a:xfrm>
        </p:spPr>
        <p:txBody>
          <a:bodyPr/>
          <a:lstStyle/>
          <a:p>
            <a:endParaRPr lang="sr-Latn-R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806941"/>
              </p:ext>
            </p:extLst>
          </p:nvPr>
        </p:nvGraphicFramePr>
        <p:xfrm>
          <a:off x="1143000" y="2514600"/>
          <a:ext cx="6172200" cy="3540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40"/>
                <a:gridCol w="1234440"/>
                <a:gridCol w="1234440"/>
                <a:gridCol w="1234440"/>
                <a:gridCol w="1234440"/>
              </a:tblGrid>
              <a:tr h="1028700">
                <a:tc rowSpan="2">
                  <a:txBody>
                    <a:bodyPr/>
                    <a:lstStyle/>
                    <a:p>
                      <a:r>
                        <a:rPr lang="sr-Latn-RS" dirty="0" smtClean="0"/>
                        <a:t>Kk</a:t>
                      </a:r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sr-Latn-R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870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R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</a:tr>
              <a:tr h="1483361">
                <a:tc>
                  <a:txBody>
                    <a:bodyPr/>
                    <a:lstStyle/>
                    <a:p>
                      <a:endParaRPr lang="sr-Latn-R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Users\userG\Desktop\Svetlana Tomić\dom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000"/>
                    </a14:imgEffect>
                    <a14:imgEffect>
                      <a14:saturation sat="3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0" y="2057400"/>
            <a:ext cx="7703280" cy="3962400"/>
          </a:xfrm>
          <a:prstGeom prst="rect">
            <a:avLst/>
          </a:prstGeom>
          <a:ln w="190500" cap="sq" cmpd="thickThin">
            <a:solidFill>
              <a:schemeClr val="tx2"/>
            </a:solidFill>
            <a:prstDash val="solid"/>
            <a:miter lim="800000"/>
          </a:ln>
          <a:effectLst>
            <a:innerShdw blurRad="114300">
              <a:prstClr val="black">
                <a:alpha val="96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1040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Struktura troškova</a:t>
            </a:r>
            <a:endParaRPr lang="sr-Latn-R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Komunalni troškovi: struja, voda, grejanje...</a:t>
            </a:r>
          </a:p>
          <a:p>
            <a:r>
              <a:rPr lang="sr-Latn-RS" dirty="0" smtClean="0"/>
              <a:t>Održavanje zgrade i opreme</a:t>
            </a:r>
          </a:p>
          <a:p>
            <a:r>
              <a:rPr lang="sr-Latn-RS" dirty="0" smtClean="0"/>
              <a:t>Oprema</a:t>
            </a:r>
          </a:p>
          <a:p>
            <a:r>
              <a:rPr lang="sr-Latn-RS" dirty="0" smtClean="0"/>
              <a:t>Osoblje – plate...putni troškovi...</a:t>
            </a:r>
          </a:p>
          <a:p>
            <a:r>
              <a:rPr lang="sr-Latn-RS" dirty="0" smtClean="0"/>
              <a:t>Hrana</a:t>
            </a:r>
          </a:p>
          <a:p>
            <a:r>
              <a:rPr lang="sr-Latn-RS" dirty="0" smtClean="0"/>
              <a:t>Benzin, amortizacija vozila</a:t>
            </a:r>
          </a:p>
          <a:p>
            <a:r>
              <a:rPr lang="sr-Latn-RS" dirty="0" smtClean="0"/>
              <a:t>PDV, porezi</a:t>
            </a:r>
          </a:p>
          <a:p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7156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Tokovi</a:t>
            </a:r>
            <a:r>
              <a:rPr lang="sr-Latn-RS" dirty="0" smtClean="0"/>
              <a:t> </a:t>
            </a:r>
            <a:r>
              <a:rPr lang="sr-Latn-RS" b="1" dirty="0" smtClean="0"/>
              <a:t>prihoda</a:t>
            </a:r>
            <a:endParaRPr lang="sr-Latn-R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5583598"/>
              </p:ext>
            </p:extLst>
          </p:nvPr>
        </p:nvGraphicFramePr>
        <p:xfrm>
          <a:off x="609600" y="2590800"/>
          <a:ext cx="8229600" cy="2956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67200"/>
                <a:gridCol w="3962400"/>
              </a:tblGrid>
              <a:tr h="1219200">
                <a:tc>
                  <a:txBody>
                    <a:bodyPr/>
                    <a:lstStyle/>
                    <a:p>
                      <a:r>
                        <a:rPr lang="sr-Latn-RS" b="1" dirty="0" smtClean="0"/>
                        <a:t>Osnovna usluga</a:t>
                      </a:r>
                      <a:endParaRPr lang="sr-Latn-R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/>
                        <a:t>Posebne usluge</a:t>
                      </a:r>
                      <a:endParaRPr lang="sr-Latn-R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dirty="0" smtClean="0"/>
                        <a:t>Cena smeštaja,</a:t>
                      </a:r>
                      <a:r>
                        <a:rPr lang="sr-Latn-RS" baseline="0" dirty="0" smtClean="0"/>
                        <a:t> hrane, nadzora, nege, zdravstvenog zbrinjavanja, radionice, gostovanja</a:t>
                      </a:r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dirty="0" smtClean="0"/>
                        <a:t>Dnevni centar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dirty="0" smtClean="0"/>
                        <a:t>Usluge</a:t>
                      </a:r>
                      <a:r>
                        <a:rPr lang="sr-Latn-RS" baseline="0" dirty="0" smtClean="0"/>
                        <a:t> na terenu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baseline="0" dirty="0" smtClean="0"/>
                        <a:t>Izleti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baseline="0" dirty="0" smtClean="0"/>
                        <a:t>Boravak u banji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baseline="0" dirty="0" smtClean="0"/>
                        <a:t>Masaža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sr-Latn-RS" baseline="0" dirty="0" smtClean="0"/>
                        <a:t>Nutricionista</a:t>
                      </a:r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37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Hvala na pažnji</a:t>
            </a:r>
            <a:endParaRPr lang="sr-Latn-R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8745"/>
            <a:ext cx="8229600" cy="44888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tangle 4"/>
          <p:cNvSpPr/>
          <p:nvPr/>
        </p:nvSpPr>
        <p:spPr>
          <a:xfrm>
            <a:off x="2098629" y="2967335"/>
            <a:ext cx="4946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sr-Latn-R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Očekujemo</a:t>
            </a:r>
            <a:r>
              <a:rPr lang="sr-Latn-R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sr-Latn-R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VAS!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846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Poslovni model</a:t>
            </a:r>
            <a:br>
              <a:rPr lang="sr-Latn-RS" dirty="0" smtClean="0"/>
            </a:br>
            <a:r>
              <a:rPr lang="sr-Latn-RS" dirty="0" smtClean="0"/>
              <a:t>Dom za stare „Novi dom“</a:t>
            </a:r>
            <a:endParaRPr lang="sr-Latn-R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132846"/>
              </p:ext>
            </p:extLst>
          </p:nvPr>
        </p:nvGraphicFramePr>
        <p:xfrm>
          <a:off x="228600" y="1447800"/>
          <a:ext cx="82296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822960"/>
                <a:gridCol w="822960"/>
                <a:gridCol w="1645920"/>
                <a:gridCol w="1645920"/>
              </a:tblGrid>
              <a:tr h="1554480">
                <a:tc rowSpan="2">
                  <a:txBody>
                    <a:bodyPr/>
                    <a:lstStyle/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Ključna partnerstva</a:t>
                      </a:r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?????????</a:t>
                      </a:r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endParaRPr lang="sr-Latn-R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Ključne aktivnosti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??????????</a:t>
                      </a:r>
                      <a:endParaRPr lang="sr-Latn-RS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r>
                        <a:rPr lang="sr-Latn-RS" dirty="0" smtClean="0"/>
                        <a:t>Vrednost ponude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???????</a:t>
                      </a:r>
                      <a:endParaRPr lang="sr-Latn-R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Odnosi s kupcima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!!!!!!!!!!</a:t>
                      </a:r>
                      <a:endParaRPr lang="sr-Latn-R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sr-Latn-RS" dirty="0" smtClean="0"/>
                        <a:t>Segment kupaca</a:t>
                      </a:r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!!!!!!!!</a:t>
                      </a:r>
                      <a:endParaRPr lang="sr-Latn-RS" dirty="0"/>
                    </a:p>
                  </a:txBody>
                  <a:tcPr/>
                </a:tc>
              </a:tr>
              <a:tr h="1874520"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Ključni resursi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????????????</a:t>
                      </a:r>
                      <a:endParaRPr lang="sr-Latn-R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Kanali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!!!!!!!!!</a:t>
                      </a:r>
                      <a:endParaRPr lang="sr-Latn-R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Struktura troškova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dirty="0" smtClean="0"/>
                        <a:t>!!!!!!!</a:t>
                      </a:r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endParaRPr lang="sr-Latn-RS" dirty="0" smtClean="0"/>
                    </a:p>
                    <a:p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sr-Latn-RS" dirty="0" smtClean="0"/>
                        <a:t>Tokovi prihoda</a:t>
                      </a:r>
                    </a:p>
                    <a:p>
                      <a:endParaRPr lang="sr-Latn-RS" dirty="0" smtClean="0"/>
                    </a:p>
                    <a:p>
                      <a:r>
                        <a:rPr lang="sr-Latn-RS" smtClean="0"/>
                        <a:t>!!!!!!!!!</a:t>
                      </a:r>
                      <a:endParaRPr lang="sr-Latn-R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7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sr-Latn-RS" dirty="0" smtClean="0"/>
              <a:t>Ključna partnerstva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Flowchart: Process 3"/>
          <p:cNvSpPr/>
          <p:nvPr/>
        </p:nvSpPr>
        <p:spPr>
          <a:xfrm>
            <a:off x="914400" y="1752600"/>
            <a:ext cx="2971800" cy="12222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 smtClean="0">
                <a:solidFill>
                  <a:schemeClr val="tx1"/>
                </a:solidFill>
              </a:rPr>
              <a:t>Porodice:</a:t>
            </a:r>
          </a:p>
          <a:p>
            <a:pPr marL="285750" indent="-285750">
              <a:buFont typeface="Arial" charset="0"/>
              <a:buChar char="•"/>
            </a:pPr>
            <a:r>
              <a:rPr lang="sr-Latn-RS" b="1" dirty="0" smtClean="0">
                <a:solidFill>
                  <a:schemeClr val="tx1"/>
                </a:solidFill>
              </a:rPr>
              <a:t>Višečlane</a:t>
            </a:r>
          </a:p>
          <a:p>
            <a:pPr marL="285750" indent="-285750">
              <a:buFont typeface="Arial" charset="0"/>
              <a:buChar char="•"/>
            </a:pPr>
            <a:r>
              <a:rPr lang="sr-Latn-RS" b="1" dirty="0" smtClean="0">
                <a:solidFill>
                  <a:schemeClr val="tx1"/>
                </a:solidFill>
              </a:rPr>
              <a:t>Staračka domaćinstva</a:t>
            </a:r>
          </a:p>
          <a:p>
            <a:pPr marL="285750" indent="-285750">
              <a:buFont typeface="Arial" charset="0"/>
              <a:buChar char="•"/>
            </a:pPr>
            <a:r>
              <a:rPr lang="sr-Latn-RS" b="1" dirty="0" smtClean="0">
                <a:solidFill>
                  <a:schemeClr val="tx1"/>
                </a:solidFill>
              </a:rPr>
              <a:t>Odvojene porodice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5" name="Flowchart: Alternate Process 4"/>
          <p:cNvSpPr/>
          <p:nvPr/>
        </p:nvSpPr>
        <p:spPr>
          <a:xfrm>
            <a:off x="685800" y="3429000"/>
            <a:ext cx="3352800" cy="5730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 smtClean="0">
                <a:solidFill>
                  <a:schemeClr val="tx1"/>
                </a:solidFill>
              </a:rPr>
              <a:t>Deca čiji su roditelji u godinama- 70 i više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7" name="Flowchart: Data 6"/>
          <p:cNvSpPr/>
          <p:nvPr/>
        </p:nvSpPr>
        <p:spPr>
          <a:xfrm>
            <a:off x="505691" y="4267200"/>
            <a:ext cx="3560618" cy="76200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 smtClean="0">
                <a:solidFill>
                  <a:schemeClr val="tx1"/>
                </a:solidFill>
              </a:rPr>
              <a:t>Ljudi sa zdravstvenim problemima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5867400" y="1905000"/>
            <a:ext cx="2133600" cy="10698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Socijalne ustanove</a:t>
            </a:r>
            <a:endParaRPr lang="sr-Latn-RS" dirty="0"/>
          </a:p>
        </p:txBody>
      </p:sp>
      <p:sp>
        <p:nvSpPr>
          <p:cNvPr id="10" name="Oval Callout 9"/>
          <p:cNvSpPr/>
          <p:nvPr/>
        </p:nvSpPr>
        <p:spPr>
          <a:xfrm>
            <a:off x="6781800" y="3771484"/>
            <a:ext cx="1905000" cy="87671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Dobavljači hrane</a:t>
            </a:r>
            <a:endParaRPr lang="sr-Latn-RS" dirty="0"/>
          </a:p>
        </p:txBody>
      </p:sp>
      <p:sp>
        <p:nvSpPr>
          <p:cNvPr id="12" name="Oval Callout 11"/>
          <p:cNvSpPr/>
          <p:nvPr/>
        </p:nvSpPr>
        <p:spPr>
          <a:xfrm>
            <a:off x="6913418" y="5029200"/>
            <a:ext cx="14859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Mediji</a:t>
            </a:r>
            <a:endParaRPr lang="sr-Latn-RS" dirty="0"/>
          </a:p>
        </p:txBody>
      </p:sp>
      <p:sp>
        <p:nvSpPr>
          <p:cNvPr id="14" name="Oval Callout 13"/>
          <p:cNvSpPr/>
          <p:nvPr/>
        </p:nvSpPr>
        <p:spPr>
          <a:xfrm>
            <a:off x="6920345" y="3083606"/>
            <a:ext cx="19050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Lokalna samouprava</a:t>
            </a:r>
            <a:endParaRPr lang="sr-Latn-RS" dirty="0"/>
          </a:p>
        </p:txBody>
      </p:sp>
      <p:sp>
        <p:nvSpPr>
          <p:cNvPr id="15" name="Oval Callout 14"/>
          <p:cNvSpPr/>
          <p:nvPr/>
        </p:nvSpPr>
        <p:spPr>
          <a:xfrm>
            <a:off x="4876800" y="5410200"/>
            <a:ext cx="19050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Prof. udruženja</a:t>
            </a:r>
            <a:endParaRPr lang="sr-Latn-RS" dirty="0"/>
          </a:p>
        </p:txBody>
      </p:sp>
      <p:sp>
        <p:nvSpPr>
          <p:cNvPr id="16" name="Oval Callout 15"/>
          <p:cNvSpPr/>
          <p:nvPr/>
        </p:nvSpPr>
        <p:spPr>
          <a:xfrm>
            <a:off x="4876800" y="3696254"/>
            <a:ext cx="18669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Medicinske ustanove</a:t>
            </a:r>
            <a:endParaRPr lang="sr-Latn-RS" dirty="0"/>
          </a:p>
        </p:txBody>
      </p:sp>
      <p:sp>
        <p:nvSpPr>
          <p:cNvPr id="17" name="Oval Callout 16"/>
          <p:cNvSpPr/>
          <p:nvPr/>
        </p:nvSpPr>
        <p:spPr>
          <a:xfrm>
            <a:off x="4876800" y="4648200"/>
            <a:ext cx="2133600" cy="61264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Osiguravajuće kuće</a:t>
            </a:r>
            <a:endParaRPr lang="sr-Latn-RS" dirty="0"/>
          </a:p>
        </p:txBody>
      </p:sp>
      <p:sp>
        <p:nvSpPr>
          <p:cNvPr id="18" name="Oval Callout 17"/>
          <p:cNvSpPr/>
          <p:nvPr/>
        </p:nvSpPr>
        <p:spPr>
          <a:xfrm>
            <a:off x="4343400" y="2819400"/>
            <a:ext cx="1828800" cy="7680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Finansijske ustanove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920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sr-Latn-RS" dirty="0" smtClean="0"/>
              <a:t>Pronalaženje korisnika</a:t>
            </a:r>
          </a:p>
          <a:p>
            <a:pPr>
              <a:buFont typeface="Arial" charset="0"/>
              <a:buChar char="•"/>
            </a:pPr>
            <a:r>
              <a:rPr lang="sr-Latn-RS" dirty="0" smtClean="0"/>
              <a:t>Kontakt sa potencijalnim korisnicima</a:t>
            </a:r>
          </a:p>
          <a:p>
            <a:pPr>
              <a:buFont typeface="Arial" charset="0"/>
              <a:buChar char="•"/>
            </a:pPr>
            <a:r>
              <a:rPr lang="sr-Latn-RS" dirty="0" smtClean="0"/>
              <a:t>Nabavljanje hrane, materijala, opreme...</a:t>
            </a:r>
          </a:p>
          <a:p>
            <a:pPr>
              <a:buFont typeface="Arial" charset="0"/>
              <a:buChar char="•"/>
            </a:pPr>
            <a:r>
              <a:rPr lang="sr-Latn-RS" dirty="0" smtClean="0"/>
              <a:t>Organizacija specijalnih događaja (zabavne večeri, izleti, poezija...)</a:t>
            </a:r>
          </a:p>
          <a:p>
            <a:pPr>
              <a:buFont typeface="Arial" charset="0"/>
              <a:buChar char="•"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686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Ljudi (zaposleni )</a:t>
            </a:r>
          </a:p>
          <a:p>
            <a:r>
              <a:rPr lang="sr-Latn-RS" dirty="0" smtClean="0"/>
              <a:t>Zgrada sa lokacijom</a:t>
            </a:r>
          </a:p>
          <a:p>
            <a:r>
              <a:rPr lang="sr-Latn-RS" dirty="0" smtClean="0"/>
              <a:t>Oprema</a:t>
            </a:r>
          </a:p>
          <a:p>
            <a:r>
              <a:rPr lang="sr-Latn-RS" dirty="0" smtClean="0"/>
              <a:t>Finansije</a:t>
            </a:r>
          </a:p>
          <a:p>
            <a:r>
              <a:rPr lang="sr-Latn-RS" dirty="0" smtClean="0"/>
              <a:t>Hrana za korisnike</a:t>
            </a:r>
          </a:p>
          <a:p>
            <a:r>
              <a:rPr lang="sr-Latn-RS" dirty="0" smtClean="0"/>
              <a:t>Medicinski materijal</a:t>
            </a:r>
          </a:p>
          <a:p>
            <a:r>
              <a:rPr lang="sr-Latn-RS" dirty="0" smtClean="0"/>
              <a:t>Autombil/kombi/mini bus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237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Vrednost ponude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USLUGA VRHUNSKOG KVALITETA</a:t>
            </a:r>
          </a:p>
          <a:p>
            <a:r>
              <a:rPr lang="sr-Latn-RS" b="1" dirty="0" smtClean="0"/>
              <a:t>STRUČNO OSOBLJE</a:t>
            </a:r>
          </a:p>
          <a:p>
            <a:r>
              <a:rPr lang="sr-Latn-RS" b="1" dirty="0" smtClean="0"/>
              <a:t>KOMUNIKACIJA S KORISNICIMA (empatija...)</a:t>
            </a:r>
          </a:p>
          <a:p>
            <a:r>
              <a:rPr lang="sr-Latn-RS" b="1" dirty="0" smtClean="0"/>
              <a:t>DOBRA OPREMLJENOST DOMA</a:t>
            </a:r>
          </a:p>
          <a:p>
            <a:r>
              <a:rPr lang="sr-Latn-RS" b="1" dirty="0" smtClean="0"/>
              <a:t>DOBRA ORGANIZACIJA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213603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Odnosi s kupcima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Odnosi sa porodicom – posete, druženje..</a:t>
            </a:r>
          </a:p>
          <a:p>
            <a:r>
              <a:rPr lang="sr-Latn-RS" dirty="0" smtClean="0"/>
              <a:t>Obeležavanje značajnih datuma – u domu ili u porodici</a:t>
            </a:r>
          </a:p>
          <a:p>
            <a:r>
              <a:rPr lang="sr-Latn-RS" dirty="0" smtClean="0"/>
              <a:t>Prevoz korisnika – kućne posete</a:t>
            </a:r>
          </a:p>
          <a:p>
            <a:r>
              <a:rPr lang="sr-Latn-RS" dirty="0" smtClean="0"/>
              <a:t>Dan za primedbe sugestije...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871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Kanali</a:t>
            </a:r>
            <a:endParaRPr lang="sr-Latn-R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Lični kontakti</a:t>
            </a:r>
          </a:p>
          <a:p>
            <a:r>
              <a:rPr lang="sr-Latn-RS" dirty="0" smtClean="0"/>
              <a:t>Internet stranica, fejsbuk grupe, alumni grupe...</a:t>
            </a:r>
          </a:p>
          <a:p>
            <a:r>
              <a:rPr lang="sr-Latn-RS" dirty="0" smtClean="0"/>
              <a:t>TV gostovanje</a:t>
            </a:r>
          </a:p>
          <a:p>
            <a:r>
              <a:rPr lang="sr-Latn-RS" dirty="0" smtClean="0"/>
              <a:t>Plakati, posteri, flajeri...</a:t>
            </a:r>
          </a:p>
          <a:p>
            <a:r>
              <a:rPr lang="sr-Latn-RS" dirty="0" smtClean="0"/>
              <a:t>Marketing „od usta do usta“...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4013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/>
              <a:t>Segment</a:t>
            </a:r>
            <a:r>
              <a:rPr lang="sr-Latn-RS" dirty="0" smtClean="0"/>
              <a:t> </a:t>
            </a:r>
            <a:r>
              <a:rPr lang="sr-Latn-RS" b="1" dirty="0" smtClean="0"/>
              <a:t>kupaca</a:t>
            </a:r>
            <a:endParaRPr lang="sr-Latn-R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Porodice: - višečlane</a:t>
            </a:r>
          </a:p>
          <a:p>
            <a:pPr marL="0" indent="0">
              <a:buNone/>
            </a:pPr>
            <a:r>
              <a:rPr lang="sr-Latn-RS" dirty="0" smtClean="0"/>
              <a:t>                      - dvočlane</a:t>
            </a:r>
          </a:p>
          <a:p>
            <a:r>
              <a:rPr lang="sr-Latn-RS" dirty="0" smtClean="0"/>
              <a:t>Deca čiji su roditelji u godinama od 70 i više</a:t>
            </a:r>
          </a:p>
          <a:p>
            <a:r>
              <a:rPr lang="sr-Latn-RS" dirty="0" smtClean="0"/>
              <a:t>Odvojene porodice</a:t>
            </a:r>
          </a:p>
          <a:p>
            <a:r>
              <a:rPr lang="sr-Latn-RS" dirty="0" smtClean="0"/>
              <a:t>Ljudi sa posebnim zdravstvenim potrebama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9203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285</Words>
  <Application>Microsoft Office PowerPoint</Application>
  <PresentationFormat>On-screen Show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Prikaz poslovnog modela Dom za stare „Novi Dom“ </vt:lpstr>
      <vt:lpstr>Poslovni model Dom za stare „Novi dom“</vt:lpstr>
      <vt:lpstr>Ključna partnerstva</vt:lpstr>
      <vt:lpstr>Ključne aktivnosti</vt:lpstr>
      <vt:lpstr>Ključni resursi</vt:lpstr>
      <vt:lpstr>Vrednost ponude</vt:lpstr>
      <vt:lpstr>Odnosi s kupcima</vt:lpstr>
      <vt:lpstr>Kanali</vt:lpstr>
      <vt:lpstr>Segment kupaca</vt:lpstr>
      <vt:lpstr>Struktura troškova</vt:lpstr>
      <vt:lpstr>Tokovi prihoda</vt:lpstr>
      <vt:lpstr>Hvala na pažnji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Prikaz poslovnog modela Dom za stare „Novi Dom“ </dc:title>
  <dc:creator>userG</dc:creator>
  <cp:lastModifiedBy>userG</cp:lastModifiedBy>
  <cp:revision>10</cp:revision>
  <dcterms:created xsi:type="dcterms:W3CDTF">2006-08-16T00:00:00Z</dcterms:created>
  <dcterms:modified xsi:type="dcterms:W3CDTF">2019-02-09T12:15:35Z</dcterms:modified>
</cp:coreProperties>
</file>