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8" r:id="rId3"/>
    <p:sldId id="257" r:id="rId4"/>
    <p:sldId id="258" r:id="rId5"/>
    <p:sldId id="259" r:id="rId6"/>
    <p:sldId id="267" r:id="rId7"/>
    <p:sldId id="262" r:id="rId8"/>
    <p:sldId id="263" r:id="rId9"/>
    <p:sldId id="265" r:id="rId10"/>
    <p:sldId id="264" r:id="rId11"/>
    <p:sldId id="266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942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A3D44F-8E42-401F-9B84-856EDDB1C4DF}" type="datetimeFigureOut">
              <a:rPr lang="en-US" smtClean="0"/>
              <a:t>2/9/2019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18DD5D-21BB-4446-B850-319CBF3B42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56806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A3D44F-8E42-401F-9B84-856EDDB1C4DF}" type="datetimeFigureOut">
              <a:rPr lang="en-US" smtClean="0"/>
              <a:t>2/9/2019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18DD5D-21BB-4446-B850-319CBF3B42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16881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A3D44F-8E42-401F-9B84-856EDDB1C4DF}" type="datetimeFigureOut">
              <a:rPr lang="en-US" smtClean="0"/>
              <a:t>2/9/2019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18DD5D-21BB-4446-B850-319CBF3B4205}" type="slidenum">
              <a:rPr lang="en-US" smtClean="0"/>
              <a:t>‹#›</a:t>
            </a:fld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41462799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A3D44F-8E42-401F-9B84-856EDDB1C4DF}" type="datetimeFigureOut">
              <a:rPr lang="en-US" smtClean="0"/>
              <a:t>2/9/2019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18DD5D-21BB-4446-B850-319CBF3B42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922965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A3D44F-8E42-401F-9B84-856EDDB1C4DF}" type="datetimeFigureOut">
              <a:rPr lang="en-US" smtClean="0"/>
              <a:t>2/9/2019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18DD5D-21BB-4446-B850-319CBF3B4205}" type="slidenum">
              <a:rPr lang="en-US" smtClean="0"/>
              <a:t>‹#›</a:t>
            </a:fld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24402214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A3D44F-8E42-401F-9B84-856EDDB1C4DF}" type="datetimeFigureOut">
              <a:rPr lang="en-US" smtClean="0"/>
              <a:t>2/9/2019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18DD5D-21BB-4446-B850-319CBF3B42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348413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A3D44F-8E42-401F-9B84-856EDDB1C4DF}" type="datetimeFigureOut">
              <a:rPr lang="en-US" smtClean="0"/>
              <a:t>2/9/2019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18DD5D-21BB-4446-B850-319CBF3B42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922267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A3D44F-8E42-401F-9B84-856EDDB1C4DF}" type="datetimeFigureOut">
              <a:rPr lang="en-US" smtClean="0"/>
              <a:t>2/9/2019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18DD5D-21BB-4446-B850-319CBF3B42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72996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A3D44F-8E42-401F-9B84-856EDDB1C4DF}" type="datetimeFigureOut">
              <a:rPr lang="en-US" smtClean="0"/>
              <a:t>2/9/2019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18DD5D-21BB-4446-B850-319CBF3B42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74012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A3D44F-8E42-401F-9B84-856EDDB1C4DF}" type="datetimeFigureOut">
              <a:rPr lang="en-US" smtClean="0"/>
              <a:t>2/9/2019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18DD5D-21BB-4446-B850-319CBF3B42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88581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A3D44F-8E42-401F-9B84-856EDDB1C4DF}" type="datetimeFigureOut">
              <a:rPr lang="en-US" smtClean="0"/>
              <a:t>2/9/2019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18DD5D-21BB-4446-B850-319CBF3B42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08202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A3D44F-8E42-401F-9B84-856EDDB1C4DF}" type="datetimeFigureOut">
              <a:rPr lang="en-US" smtClean="0"/>
              <a:t>2/9/2019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18DD5D-21BB-4446-B850-319CBF3B42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25529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A3D44F-8E42-401F-9B84-856EDDB1C4DF}" type="datetimeFigureOut">
              <a:rPr lang="en-US" smtClean="0"/>
              <a:t>2/9/2019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18DD5D-21BB-4446-B850-319CBF3B42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70476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A3D44F-8E42-401F-9B84-856EDDB1C4DF}" type="datetimeFigureOut">
              <a:rPr lang="en-US" smtClean="0"/>
              <a:t>2/9/2019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18DD5D-21BB-4446-B850-319CBF3B42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19058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A3D44F-8E42-401F-9B84-856EDDB1C4DF}" type="datetimeFigureOut">
              <a:rPr lang="en-US" smtClean="0"/>
              <a:t>2/9/2019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18DD5D-21BB-4446-B850-319CBF3B42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18177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A3D44F-8E42-401F-9B84-856EDDB1C4DF}" type="datetimeFigureOut">
              <a:rPr lang="en-US" smtClean="0"/>
              <a:t>2/9/2019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18DD5D-21BB-4446-B850-319CBF3B42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55235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A3D44F-8E42-401F-9B84-856EDDB1C4DF}" type="datetimeFigureOut">
              <a:rPr lang="en-US" smtClean="0"/>
              <a:t>2/9/2019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3C18DD5D-21BB-4446-B850-319CBF3B42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83577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6"/>
          </a:solidFill>
        </p:spPr>
        <p:txBody>
          <a:bodyPr>
            <a:normAutofit fontScale="90000"/>
          </a:bodyPr>
          <a:lstStyle/>
          <a:p>
            <a:r>
              <a:rPr lang="sr-Latn-RS" sz="4800" b="1" i="1" dirty="0" smtClean="0"/>
              <a:t>ORGANIK PROIZVODNJA MEDA I VOĆA</a:t>
            </a:r>
            <a:endParaRPr lang="en-US" sz="4800" b="1" i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0" y="3509963"/>
            <a:ext cx="9144000" cy="1655762"/>
          </a:xfrm>
        </p:spPr>
        <p:txBody>
          <a:bodyPr>
            <a:normAutofit lnSpcReduction="10000"/>
          </a:bodyPr>
          <a:lstStyle/>
          <a:p>
            <a:endParaRPr lang="sr-Latn-RS" sz="2000" dirty="0" smtClean="0"/>
          </a:p>
          <a:p>
            <a:pPr algn="r"/>
            <a:r>
              <a:rPr lang="sr-Latn-RS" sz="2000" dirty="0" smtClean="0">
                <a:solidFill>
                  <a:schemeClr val="accent4">
                    <a:lumMod val="75000"/>
                  </a:schemeClr>
                </a:solidFill>
              </a:rPr>
              <a:t>JASMINA NESIC</a:t>
            </a:r>
          </a:p>
          <a:p>
            <a:pPr algn="r"/>
            <a:r>
              <a:rPr lang="sr-Latn-RS" sz="2000" dirty="0" smtClean="0">
                <a:solidFill>
                  <a:schemeClr val="accent4">
                    <a:lumMod val="75000"/>
                  </a:schemeClr>
                </a:solidFill>
              </a:rPr>
              <a:t>MARIJA ANTIĆ</a:t>
            </a:r>
          </a:p>
          <a:p>
            <a:pPr algn="r"/>
            <a:r>
              <a:rPr lang="sr-Latn-RS" sz="2000" dirty="0" smtClean="0">
                <a:solidFill>
                  <a:schemeClr val="accent4">
                    <a:lumMod val="75000"/>
                  </a:schemeClr>
                </a:solidFill>
              </a:rPr>
              <a:t> LJUBINKA ANTIC</a:t>
            </a:r>
          </a:p>
          <a:p>
            <a:endParaRPr lang="sr-Latn-RS" sz="2000" dirty="0" smtClean="0"/>
          </a:p>
          <a:p>
            <a:pPr lvl="1"/>
            <a:endParaRPr lang="sr-Latn-RS" sz="1600" dirty="0"/>
          </a:p>
          <a:p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70478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 smtClean="0"/>
              <a:t>Struktura troškova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2237862"/>
            <a:ext cx="8596668" cy="3880773"/>
          </a:xfrm>
        </p:spPr>
        <p:txBody>
          <a:bodyPr>
            <a:normAutofit/>
          </a:bodyPr>
          <a:lstStyle/>
          <a:p>
            <a:r>
              <a:rPr lang="sr-Latn-RS" sz="3200" dirty="0" smtClean="0"/>
              <a:t>1. TROSKOVI ULAGANJA U PROIZVODNJU</a:t>
            </a:r>
          </a:p>
          <a:p>
            <a:r>
              <a:rPr lang="sr-Latn-RS" sz="3200" dirty="0" smtClean="0"/>
              <a:t>2. TROSKOVI PAKOVANJA MEDA,PRERAĐEVINA OD VOĆA I POVRĆA</a:t>
            </a:r>
          </a:p>
          <a:p>
            <a:r>
              <a:rPr lang="sr-Latn-RS" sz="3200" dirty="0" smtClean="0"/>
              <a:t>3. TROSKOVI PRODAJE</a:t>
            </a:r>
          </a:p>
          <a:p>
            <a:r>
              <a:rPr lang="sr-Latn-RS" sz="3200" dirty="0" smtClean="0"/>
              <a:t>4. TROSKOVI TRANSPORTA</a:t>
            </a:r>
          </a:p>
          <a:p>
            <a:r>
              <a:rPr lang="sr-Latn-RS" sz="3200" dirty="0" smtClean="0"/>
              <a:t>5. TROSKOVI RADA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042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sr-Latn-RS" sz="4400" dirty="0" smtClean="0"/>
              <a:t>HVALA </a:t>
            </a:r>
            <a:r>
              <a:rPr lang="sr-Latn-RS" sz="4400" smtClean="0"/>
              <a:t>NA PAŽNJI!</a:t>
            </a: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2695422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 smtClean="0"/>
              <a:t>Segment kupaca</a:t>
            </a:r>
            <a:endParaRPr lang="en-US" dirty="0"/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677334" y="2099256"/>
            <a:ext cx="8315314" cy="3865446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2500" lnSpcReduction="100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742950" indent="-742950">
              <a:buAutoNum type="arabicPeriod"/>
            </a:pPr>
            <a:r>
              <a:rPr lang="sr-Latn-RS" dirty="0" smtClean="0">
                <a:solidFill>
                  <a:schemeClr val="tx1"/>
                </a:solidFill>
              </a:rPr>
              <a:t>DECA</a:t>
            </a:r>
          </a:p>
          <a:p>
            <a:pPr marL="742950" indent="-742950">
              <a:buAutoNum type="arabicPeriod"/>
            </a:pPr>
            <a:r>
              <a:rPr lang="sr-Latn-RS" dirty="0" smtClean="0">
                <a:solidFill>
                  <a:schemeClr val="tx1"/>
                </a:solidFill>
              </a:rPr>
              <a:t>ODRASLI</a:t>
            </a:r>
          </a:p>
          <a:p>
            <a:pPr marL="742950" indent="-742950">
              <a:buAutoNum type="arabicPeriod"/>
            </a:pPr>
            <a:r>
              <a:rPr lang="sr-Latn-RS" dirty="0" smtClean="0">
                <a:solidFill>
                  <a:schemeClr val="tx1"/>
                </a:solidFill>
              </a:rPr>
              <a:t>STARI</a:t>
            </a:r>
          </a:p>
          <a:p>
            <a:pPr marL="742950" indent="-742950">
              <a:buAutoNum type="arabicPeriod"/>
            </a:pPr>
            <a:r>
              <a:rPr lang="sr-Latn-RS" dirty="0" smtClean="0">
                <a:solidFill>
                  <a:schemeClr val="tx1"/>
                </a:solidFill>
              </a:rPr>
              <a:t>ZDRAVSTVENO OSVEŠĆENI</a:t>
            </a:r>
          </a:p>
          <a:p>
            <a:pPr marL="742950" indent="-742950">
              <a:buAutoNum type="arabicPeriod"/>
            </a:pPr>
            <a:r>
              <a:rPr lang="sr-Latn-RS" dirty="0" smtClean="0">
                <a:solidFill>
                  <a:schemeClr val="tx1"/>
                </a:solidFill>
              </a:rPr>
              <a:t>PREHRAMBENO INDUSTRIJSKA PROIZVODNJA (SLATKIŠI)</a:t>
            </a:r>
          </a:p>
          <a:p>
            <a:pPr marL="742950" indent="-742950">
              <a:buAutoNum type="arabicPeriod"/>
            </a:pPr>
            <a:r>
              <a:rPr lang="sr-Latn-RS" dirty="0" smtClean="0">
                <a:solidFill>
                  <a:schemeClr val="tx1"/>
                </a:solidFill>
              </a:rPr>
              <a:t>PROIZVOĐAČI LIKERA</a:t>
            </a:r>
            <a:r>
              <a:rPr lang="sr-Latn-RS" dirty="0" smtClean="0"/>
              <a:t/>
            </a:r>
            <a:br>
              <a:rPr lang="sr-Latn-RS" dirty="0" smtClean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1661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9029374" cy="5256628"/>
          </a:xfrm>
        </p:spPr>
        <p:txBody>
          <a:bodyPr>
            <a:normAutofit/>
          </a:bodyPr>
          <a:lstStyle/>
          <a:p>
            <a:r>
              <a:rPr lang="sr-Latn-RS" dirty="0" smtClean="0"/>
              <a:t>NAŠA RADIONICA NUDI:</a:t>
            </a:r>
            <a:br>
              <a:rPr lang="sr-Latn-RS" dirty="0" smtClean="0"/>
            </a:br>
            <a:r>
              <a:rPr lang="sr-Latn-RS" dirty="0" smtClean="0"/>
              <a:t/>
            </a:r>
            <a:br>
              <a:rPr lang="sr-Latn-RS" dirty="0" smtClean="0"/>
            </a:br>
            <a:r>
              <a:rPr lang="sr-Latn-RS" dirty="0" smtClean="0">
                <a:solidFill>
                  <a:schemeClr val="tx1"/>
                </a:solidFill>
              </a:rPr>
              <a:t>- MED</a:t>
            </a:r>
            <a:br>
              <a:rPr lang="sr-Latn-RS" dirty="0" smtClean="0">
                <a:solidFill>
                  <a:schemeClr val="tx1"/>
                </a:solidFill>
              </a:rPr>
            </a:br>
            <a:r>
              <a:rPr lang="sr-Latn-RS" dirty="0" smtClean="0">
                <a:solidFill>
                  <a:schemeClr val="tx1"/>
                </a:solidFill>
              </a:rPr>
              <a:t>- PROIZVODI OD MEDA</a:t>
            </a:r>
            <a:br>
              <a:rPr lang="sr-Latn-RS" dirty="0" smtClean="0">
                <a:solidFill>
                  <a:schemeClr val="tx1"/>
                </a:solidFill>
              </a:rPr>
            </a:br>
            <a:r>
              <a:rPr lang="sr-Latn-RS" dirty="0" smtClean="0">
                <a:solidFill>
                  <a:schemeClr val="tx1"/>
                </a:solidFill>
              </a:rPr>
              <a:t>- PRERADA VOĆA I POVRĆA</a:t>
            </a:r>
            <a:r>
              <a:rPr lang="sr-Latn-RS" dirty="0" smtClean="0"/>
              <a:t/>
            </a:r>
            <a:br>
              <a:rPr lang="sr-Latn-RS" dirty="0" smtClean="0"/>
            </a:b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9296" y="3820685"/>
            <a:ext cx="5469228" cy="2734614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4070" y="1860949"/>
            <a:ext cx="2524782" cy="38123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7505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2099256"/>
            <a:ext cx="8315314" cy="3865446"/>
          </a:xfrm>
        </p:spPr>
        <p:txBody>
          <a:bodyPr/>
          <a:lstStyle/>
          <a:p>
            <a:r>
              <a:rPr lang="sr-Latn-RS" dirty="0" smtClean="0">
                <a:solidFill>
                  <a:schemeClr val="tx1"/>
                </a:solidFill>
              </a:rPr>
              <a:t>1. IZRADA PROIZVODNIH KAPACITETA</a:t>
            </a:r>
            <a:br>
              <a:rPr lang="sr-Latn-RS" dirty="0" smtClean="0">
                <a:solidFill>
                  <a:schemeClr val="tx1"/>
                </a:solidFill>
              </a:rPr>
            </a:br>
            <a:r>
              <a:rPr lang="sr-Latn-RS" dirty="0" smtClean="0">
                <a:solidFill>
                  <a:schemeClr val="tx1"/>
                </a:solidFill>
              </a:rPr>
              <a:t>2. ANGAŽOVANJE ZAPOSLENIH</a:t>
            </a:r>
            <a:br>
              <a:rPr lang="sr-Latn-RS" dirty="0" smtClean="0">
                <a:solidFill>
                  <a:schemeClr val="tx1"/>
                </a:solidFill>
              </a:rPr>
            </a:br>
            <a:r>
              <a:rPr lang="sr-Latn-RS" dirty="0" smtClean="0">
                <a:solidFill>
                  <a:schemeClr val="tx1"/>
                </a:solidFill>
              </a:rPr>
              <a:t>3. OBEZBEDJIVANJE SIROVINA</a:t>
            </a:r>
            <a:r>
              <a:rPr lang="sr-Latn-RS" dirty="0" smtClean="0"/>
              <a:t/>
            </a:r>
            <a:br>
              <a:rPr lang="sr-Latn-RS" dirty="0" smtClean="0"/>
            </a:br>
            <a:endParaRPr lang="en-US" dirty="0"/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sr-Latn-RS" dirty="0" smtClean="0"/>
              <a:t>Ključne aktivnosti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820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5468" y="2150772"/>
            <a:ext cx="8410397" cy="3631049"/>
          </a:xfrm>
        </p:spPr>
        <p:txBody>
          <a:bodyPr/>
          <a:lstStyle/>
          <a:p>
            <a:r>
              <a:rPr lang="sr-Latn-RS" dirty="0" smtClean="0">
                <a:solidFill>
                  <a:schemeClr val="tx1"/>
                </a:solidFill>
              </a:rPr>
              <a:t>1. SAMOPRODAJA</a:t>
            </a:r>
            <a:br>
              <a:rPr lang="sr-Latn-RS" dirty="0" smtClean="0">
                <a:solidFill>
                  <a:schemeClr val="tx1"/>
                </a:solidFill>
              </a:rPr>
            </a:br>
            <a:r>
              <a:rPr lang="sr-Latn-RS" dirty="0" smtClean="0">
                <a:solidFill>
                  <a:schemeClr val="tx1"/>
                </a:solidFill>
              </a:rPr>
              <a:t>2. PRODAVNICA</a:t>
            </a:r>
            <a:br>
              <a:rPr lang="sr-Latn-RS" dirty="0" smtClean="0">
                <a:solidFill>
                  <a:schemeClr val="tx1"/>
                </a:solidFill>
              </a:rPr>
            </a:br>
            <a:r>
              <a:rPr lang="sr-Latn-RS" dirty="0" smtClean="0">
                <a:solidFill>
                  <a:schemeClr val="tx1"/>
                </a:solidFill>
              </a:rPr>
              <a:t>3. DIGITALNA PRODAJA</a:t>
            </a:r>
            <a:br>
              <a:rPr lang="sr-Latn-RS" dirty="0" smtClean="0">
                <a:solidFill>
                  <a:schemeClr val="tx1"/>
                </a:solidFill>
              </a:rPr>
            </a:br>
            <a:r>
              <a:rPr lang="sr-Latn-RS" dirty="0" smtClean="0">
                <a:solidFill>
                  <a:schemeClr val="tx1"/>
                </a:solidFill>
              </a:rPr>
              <a:t>4. SUPER MARKETI</a:t>
            </a:r>
            <a:br>
              <a:rPr lang="sr-Latn-RS" dirty="0" smtClean="0">
                <a:solidFill>
                  <a:schemeClr val="tx1"/>
                </a:solidFill>
              </a:rPr>
            </a:br>
            <a:r>
              <a:rPr lang="sr-Latn-RS" dirty="0" smtClean="0">
                <a:solidFill>
                  <a:schemeClr val="tx1"/>
                </a:solidFill>
              </a:rPr>
              <a:t>5. SINDIKALNA PRODAJA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sr-Latn-RS" dirty="0" smtClean="0"/>
              <a:t>Kanali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6986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 smtClean="0"/>
              <a:t>Odnosi s kupcima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677333" y="2099256"/>
            <a:ext cx="9496977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Latn-RS" sz="3200" dirty="0" smtClean="0"/>
              <a:t>1. ODRŽAVANJE </a:t>
            </a:r>
            <a:r>
              <a:rPr lang="sr-Latn-RS" sz="3200" dirty="0"/>
              <a:t>KONTAKATA SA </a:t>
            </a:r>
            <a:r>
              <a:rPr lang="sr-Latn-RS" sz="3200" dirty="0" smtClean="0"/>
              <a:t>KUPCIMA</a:t>
            </a:r>
            <a:br>
              <a:rPr lang="sr-Latn-RS" sz="3200" dirty="0" smtClean="0"/>
            </a:br>
            <a:r>
              <a:rPr lang="sr-Latn-RS" sz="3200" dirty="0" smtClean="0"/>
              <a:t>   (PUTEM </a:t>
            </a:r>
            <a:r>
              <a:rPr lang="sr-Latn-RS" sz="3200" dirty="0"/>
              <a:t>TELEFONA</a:t>
            </a:r>
            <a:r>
              <a:rPr lang="sr-Latn-RS" sz="3200" dirty="0" smtClean="0"/>
              <a:t>, EMAIL)</a:t>
            </a:r>
            <a:r>
              <a:rPr lang="sr-Latn-RS" sz="3200" dirty="0"/>
              <a:t/>
            </a:r>
            <a:br>
              <a:rPr lang="sr-Latn-RS" sz="3200" dirty="0"/>
            </a:br>
            <a:r>
              <a:rPr lang="sr-Latn-RS" sz="3200" dirty="0"/>
              <a:t>2. </a:t>
            </a:r>
            <a:r>
              <a:rPr lang="sr-Latn-RS" sz="3200" dirty="0" smtClean="0"/>
              <a:t>DRUŠTVENE </a:t>
            </a:r>
            <a:r>
              <a:rPr lang="sr-Latn-RS" sz="3200" dirty="0"/>
              <a:t>MREŽE</a:t>
            </a:r>
            <a:br>
              <a:rPr lang="sr-Latn-RS" sz="3200" dirty="0"/>
            </a:br>
            <a:r>
              <a:rPr lang="sr-Latn-RS" sz="3200" dirty="0"/>
              <a:t>3. MOBILNA TELEFONIJA</a:t>
            </a:r>
            <a:br>
              <a:rPr lang="sr-Latn-RS" sz="3200" dirty="0"/>
            </a:br>
            <a:r>
              <a:rPr lang="sr-Latn-RS" sz="3200" dirty="0"/>
              <a:t>4. LICEM U LICE (LIČNA KOMUNIKACIJA)</a:t>
            </a:r>
            <a:br>
              <a:rPr lang="sr-Latn-RS" sz="3200" dirty="0"/>
            </a:br>
            <a:r>
              <a:rPr lang="sr-Latn-RS" sz="3200" dirty="0"/>
              <a:t>5. ODRŽAVANJE DOGAĐAJA (DANI MEDA</a:t>
            </a:r>
            <a:br>
              <a:rPr lang="sr-Latn-RS" sz="3200" dirty="0"/>
            </a:br>
            <a:r>
              <a:rPr lang="sr-Latn-RS" sz="3200" dirty="0"/>
              <a:t>I ZIMNICE)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4211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 smtClean="0"/>
              <a:t>Ključni resursi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r-Latn-RS" sz="3200" dirty="0" smtClean="0"/>
              <a:t>1. FIZIČKI (OPREMA ZGRADA)</a:t>
            </a:r>
          </a:p>
          <a:p>
            <a:r>
              <a:rPr lang="sr-Latn-RS" sz="3200" dirty="0" smtClean="0"/>
              <a:t>2. INTELEKTUALNI </a:t>
            </a:r>
          </a:p>
          <a:p>
            <a:r>
              <a:rPr lang="sr-Latn-RS" sz="3200" dirty="0" smtClean="0"/>
              <a:t>3. LJUDSKI (VESTINA,ZNANJE)</a:t>
            </a:r>
          </a:p>
          <a:p>
            <a:r>
              <a:rPr lang="sr-Latn-RS" sz="3200" dirty="0" smtClean="0"/>
              <a:t>4. FINANSIJE (KREDIT)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362572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 smtClean="0"/>
              <a:t>Tokovi prihoda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sr-Latn-RS" sz="3200" dirty="0"/>
          </a:p>
          <a:p>
            <a:r>
              <a:rPr lang="sr-Latn-RS" sz="3200" dirty="0" smtClean="0"/>
              <a:t>1. SAMOSTALNO </a:t>
            </a:r>
          </a:p>
          <a:p>
            <a:r>
              <a:rPr lang="sr-Latn-RS" sz="3200" dirty="0" smtClean="0"/>
              <a:t>2. PRIHODI OD PRODAJE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280350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 smtClean="0"/>
              <a:t>Ključna partnerstva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2057557"/>
            <a:ext cx="8596668" cy="3880773"/>
          </a:xfrm>
        </p:spPr>
        <p:txBody>
          <a:bodyPr>
            <a:normAutofit/>
          </a:bodyPr>
          <a:lstStyle/>
          <a:p>
            <a:r>
              <a:rPr lang="sr-Latn-RS" sz="3200" dirty="0" smtClean="0"/>
              <a:t>1. KUPCI</a:t>
            </a:r>
          </a:p>
          <a:p>
            <a:r>
              <a:rPr lang="sr-Latn-RS" sz="3200" dirty="0" smtClean="0"/>
              <a:t>2. DOBAVLJAČI</a:t>
            </a:r>
          </a:p>
          <a:p>
            <a:r>
              <a:rPr lang="sr-Latn-RS" sz="3200" dirty="0" smtClean="0"/>
              <a:t>3. KANALI PRODAJE</a:t>
            </a:r>
          </a:p>
          <a:p>
            <a:r>
              <a:rPr lang="sr-Latn-RS" sz="3200" dirty="0" smtClean="0"/>
              <a:t>4. DISTRIBUTERI</a:t>
            </a:r>
          </a:p>
          <a:p>
            <a:r>
              <a:rPr lang="sr-Latn-RS" sz="3200" dirty="0" smtClean="0"/>
              <a:t>5. LOKALNA SAMOUPRAVA</a:t>
            </a:r>
          </a:p>
          <a:p>
            <a:r>
              <a:rPr lang="sr-Latn-RS" sz="3200" dirty="0" smtClean="0"/>
              <a:t>6. FINANSIJERI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157398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92</TotalTime>
  <Words>140</Words>
  <Application>Microsoft Office PowerPoint</Application>
  <PresentationFormat>Widescreen</PresentationFormat>
  <Paragraphs>43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Arial</vt:lpstr>
      <vt:lpstr>Trebuchet MS</vt:lpstr>
      <vt:lpstr>Wingdings 3</vt:lpstr>
      <vt:lpstr>Facet</vt:lpstr>
      <vt:lpstr>ORGANIK PROIZVODNJA MEDA I VOĆA</vt:lpstr>
      <vt:lpstr>Segment kupaca</vt:lpstr>
      <vt:lpstr>NAŠA RADIONICA NUDI:  - MED - PROIZVODI OD MEDA - PRERADA VOĆA I POVRĆA </vt:lpstr>
      <vt:lpstr>1. IZRADA PROIZVODNIH KAPACITETA 2. ANGAŽOVANJE ZAPOSLENIH 3. OBEZBEDJIVANJE SIROVINA </vt:lpstr>
      <vt:lpstr>1. SAMOPRODAJA 2. PRODAVNICA 3. DIGITALNA PRODAJA 4. SUPER MARKETI 5. SINDIKALNA PRODAJA</vt:lpstr>
      <vt:lpstr>Odnosi s kupcima</vt:lpstr>
      <vt:lpstr>Ključni resursi</vt:lpstr>
      <vt:lpstr>Tokovi prihoda</vt:lpstr>
      <vt:lpstr>Ključna partnerstva</vt:lpstr>
      <vt:lpstr>Struktura troškova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PRERADA ZDRAVIH PROIZVODA</dc:title>
  <dc:creator>Korisnik</dc:creator>
  <cp:lastModifiedBy>Korisnik</cp:lastModifiedBy>
  <cp:revision>17</cp:revision>
  <dcterms:created xsi:type="dcterms:W3CDTF">2019-02-09T10:29:04Z</dcterms:created>
  <dcterms:modified xsi:type="dcterms:W3CDTF">2019-02-09T12:01:45Z</dcterms:modified>
</cp:coreProperties>
</file>