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68" r:id="rId3"/>
    <p:sldId id="257" r:id="rId4"/>
    <p:sldId id="258" r:id="rId5"/>
    <p:sldId id="259" r:id="rId6"/>
    <p:sldId id="26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A80F9-A294-47A8-9341-FB297D28BDB9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59CAA1-C65F-4D8E-A136-42634595D8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7324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9CAA1-C65F-4D8E-A136-42634595D83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259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B1FE7680-623B-46DE-B6AB-6CBC76F947C6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AAA4A3FB-D1EF-417E-B52D-941CC3023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610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E7680-623B-46DE-B6AB-6CBC76F947C6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4A3FB-D1EF-417E-B52D-941CC3023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233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E7680-623B-46DE-B6AB-6CBC76F947C6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4A3FB-D1EF-417E-B52D-941CC3023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6537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E7680-623B-46DE-B6AB-6CBC76F947C6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4A3FB-D1EF-417E-B52D-941CC3023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5615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E7680-623B-46DE-B6AB-6CBC76F947C6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4A3FB-D1EF-417E-B52D-941CC3023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82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E7680-623B-46DE-B6AB-6CBC76F947C6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4A3FB-D1EF-417E-B52D-941CC3023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6728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E7680-623B-46DE-B6AB-6CBC76F947C6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4A3FB-D1EF-417E-B52D-941CC3023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8192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B1FE7680-623B-46DE-B6AB-6CBC76F947C6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4A3FB-D1EF-417E-B52D-941CC3023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0144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B1FE7680-623B-46DE-B6AB-6CBC76F947C6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4A3FB-D1EF-417E-B52D-941CC3023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89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E7680-623B-46DE-B6AB-6CBC76F947C6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4A3FB-D1EF-417E-B52D-941CC3023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21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E7680-623B-46DE-B6AB-6CBC76F947C6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4A3FB-D1EF-417E-B52D-941CC3023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906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E7680-623B-46DE-B6AB-6CBC76F947C6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4A3FB-D1EF-417E-B52D-941CC3023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846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E7680-623B-46DE-B6AB-6CBC76F947C6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4A3FB-D1EF-417E-B52D-941CC3023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59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E7680-623B-46DE-B6AB-6CBC76F947C6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4A3FB-D1EF-417E-B52D-941CC3023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602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E7680-623B-46DE-B6AB-6CBC76F947C6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4A3FB-D1EF-417E-B52D-941CC3023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879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E7680-623B-46DE-B6AB-6CBC76F947C6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4A3FB-D1EF-417E-B52D-941CC3023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884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E7680-623B-46DE-B6AB-6CBC76F947C6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4A3FB-D1EF-417E-B52D-941CC3023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00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B1FE7680-623B-46DE-B6AB-6CBC76F947C6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AAA4A3FB-D1EF-417E-B52D-941CC3023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324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97880" y="1652972"/>
            <a:ext cx="8825658" cy="1372130"/>
          </a:xfrm>
        </p:spPr>
        <p:txBody>
          <a:bodyPr/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“MURA IZ NASEG KRAJA”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9224" y="3130472"/>
            <a:ext cx="4342970" cy="2895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852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Ključni resursi</a:t>
            </a:r>
            <a:endParaRPr lang="en-US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sr-Latn-R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Ljudi (u sezoni angažujemo radnu snagu za berbu kupina i preradu domaćih proizvoda)</a:t>
            </a:r>
          </a:p>
          <a:p>
            <a:pPr algn="just"/>
            <a:r>
              <a:rPr lang="sr-Latn-R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Oprema (gajbice, rukavice, kazan za pečenje rakije, burići za vino i rakiju, kao i ambalaže za gotov proizvod)</a:t>
            </a:r>
          </a:p>
          <a:p>
            <a:pPr algn="just"/>
            <a:r>
              <a:rPr lang="sr-Latn-R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Hladnjača i skladište za čuvanje kupina (u slučaju gubitka električne energije koristimo agregat)</a:t>
            </a:r>
          </a:p>
          <a:p>
            <a:r>
              <a:rPr lang="sr-Latn-R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Gotovi proizvodi se proizvode u krugu domaćinstva</a:t>
            </a:r>
          </a:p>
          <a:p>
            <a:r>
              <a:rPr lang="sr-Latn-R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Finansije (bespovratna sredstva i kredit)</a:t>
            </a:r>
          </a:p>
          <a:p>
            <a:endParaRPr lang="sr-Latn-R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9538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Ključne aktivnosti</a:t>
            </a: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Latn-R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Istraživanje tržišta</a:t>
            </a:r>
          </a:p>
          <a:p>
            <a:r>
              <a:rPr lang="sr-Latn-R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Analiza tržišta</a:t>
            </a:r>
          </a:p>
          <a:p>
            <a:r>
              <a:rPr lang="sr-Latn-R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Planiranje</a:t>
            </a:r>
          </a:p>
          <a:p>
            <a:r>
              <a:rPr lang="sr-Latn-R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Obezbeđivanje poslovnog prostora, opreme i transporta</a:t>
            </a:r>
          </a:p>
          <a:p>
            <a:r>
              <a:rPr lang="sr-Latn-R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Obezbeđenje marketinške podrške poslovanju i proizvodima.</a:t>
            </a:r>
          </a:p>
          <a:p>
            <a:r>
              <a:rPr lang="sr-Latn-R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Obezbeđivanje finansija</a:t>
            </a:r>
          </a:p>
          <a:p>
            <a:r>
              <a:rPr lang="sr-Latn-R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Ukoliko se desi da godina nije rodna, uspostavićemo saradnju sa drugim plantažama koje imaju veći prinos od planiranog.</a:t>
            </a:r>
          </a:p>
          <a:p>
            <a:r>
              <a:rPr lang="sr-Latn-R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Angažovanje više ljudi za berbu.</a:t>
            </a:r>
            <a:endParaRPr 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8984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Ključni partneri</a:t>
            </a: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Otkupljivači kupina</a:t>
            </a:r>
          </a:p>
          <a:p>
            <a:r>
              <a:rPr lang="sr-Latn-R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Prodavnice zdrave hrane</a:t>
            </a:r>
          </a:p>
          <a:p>
            <a:r>
              <a:rPr lang="sr-Latn-R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Supermarketi</a:t>
            </a:r>
          </a:p>
          <a:p>
            <a:r>
              <a:rPr lang="sr-Latn-R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Restorani, hoteli</a:t>
            </a:r>
          </a:p>
          <a:p>
            <a:r>
              <a:rPr lang="sr-Latn-R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Udruženja</a:t>
            </a:r>
          </a:p>
          <a:p>
            <a:r>
              <a:rPr lang="sr-Latn-R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Banke</a:t>
            </a:r>
          </a:p>
        </p:txBody>
      </p:sp>
    </p:spTree>
    <p:extLst>
      <p:ext uri="{BB962C8B-B14F-4D97-AF65-F5344CB8AC3E}">
        <p14:creationId xmlns:p14="http://schemas.microsoft.com/office/powerpoint/2010/main" val="12549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Struktura troškova</a:t>
            </a: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Ambalaža (teglice, flaše, zatvarači, poklopci, čepovi, nalepnice)</a:t>
            </a:r>
          </a:p>
          <a:p>
            <a:r>
              <a:rPr lang="sr-Latn-R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Gorivo</a:t>
            </a:r>
          </a:p>
          <a:p>
            <a:r>
              <a:rPr lang="sr-Latn-R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Plate zaposlenih</a:t>
            </a:r>
          </a:p>
          <a:p>
            <a:r>
              <a:rPr lang="sr-Latn-R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Struja</a:t>
            </a:r>
          </a:p>
          <a:p>
            <a:r>
              <a:rPr lang="sr-Latn-R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Oprema za berbu (gagbice, rukavice)</a:t>
            </a:r>
          </a:p>
          <a:p>
            <a:r>
              <a:rPr lang="sr-Latn-R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Troškovi web dizajna</a:t>
            </a:r>
            <a:endParaRPr 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9731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6418" y="1414462"/>
            <a:ext cx="8825658" cy="2305643"/>
          </a:xfrm>
        </p:spPr>
        <p:txBody>
          <a:bodyPr/>
          <a:lstStyle/>
          <a:p>
            <a:pPr algn="ctr"/>
            <a:r>
              <a:rPr lang="sr-Latn-RS" sz="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HVALA NA PAŽNJI!</a:t>
            </a:r>
            <a:endParaRPr lang="en-US" sz="5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949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Kupina...</a:t>
            </a: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sr-Latn-R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Kupina je polužbunasta biljka iz porodice ruža. To je listopadna biljka koja se koristi u ishrani i poznata je po svojim lekovitim svojstvima.</a:t>
            </a:r>
          </a:p>
          <a:p>
            <a:pPr algn="just"/>
            <a:r>
              <a:rPr lang="sr-Latn-R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Kupine su prepune vitamina, minerala i drugih korisnih materijala koje su neophodne za naše zdravlje.</a:t>
            </a:r>
            <a:endParaRPr lang="en-US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 </a:t>
            </a:r>
            <a:r>
              <a:rPr lang="en-US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kupinovim</a:t>
            </a: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vinom</a:t>
            </a: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ne </a:t>
            </a:r>
            <a:r>
              <a:rPr lang="en-US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treba</a:t>
            </a: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preterivati</a:t>
            </a: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dovoljna</a:t>
            </a: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je </a:t>
            </a:r>
            <a:r>
              <a:rPr lang="en-US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samo</a:t>
            </a: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jedna</a:t>
            </a: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čašica dnevno.</a:t>
            </a:r>
            <a:endParaRPr 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5857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Ciljna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grupa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kupaca</a:t>
            </a: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sr-Latn-RS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Muškarci i žene</a:t>
            </a:r>
            <a:r>
              <a:rPr lang="en-US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starosti</a:t>
            </a:r>
            <a:r>
              <a:rPr lang="en-US" sz="2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od </a:t>
            </a:r>
            <a:r>
              <a:rPr lang="sr-Latn-RS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r>
              <a:rPr lang="en-US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 </a:t>
            </a:r>
            <a:r>
              <a:rPr lang="sr-Latn-RS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 </a:t>
            </a:r>
            <a:r>
              <a:rPr lang="en-US" sz="26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godina</a:t>
            </a:r>
            <a:endParaRPr lang="sr-Latn-RS" sz="2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/>
            <a:r>
              <a:rPr lang="sr-Latn-RS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Vole izlaske i često provode svoje vreme van kuće</a:t>
            </a:r>
          </a:p>
          <a:p>
            <a:pPr algn="just"/>
            <a:r>
              <a:rPr lang="sr-Latn-RS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Muškarci </a:t>
            </a:r>
            <a:r>
              <a:rPr lang="sr-Latn-RS" sz="2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žene</a:t>
            </a:r>
            <a:r>
              <a:rPr lang="en-US" sz="2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starosti</a:t>
            </a:r>
            <a:r>
              <a:rPr lang="en-US" sz="2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od </a:t>
            </a:r>
            <a:r>
              <a:rPr lang="sr-Latn-RS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</a:t>
            </a:r>
            <a:r>
              <a:rPr lang="en-US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 </a:t>
            </a:r>
            <a:r>
              <a:rPr lang="sr-Latn-RS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 </a:t>
            </a:r>
            <a:r>
              <a:rPr lang="en-US" sz="26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godina</a:t>
            </a:r>
            <a:endParaRPr lang="sr-Latn-RS" sz="2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/>
            <a:r>
              <a:rPr lang="sr-Latn-RS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Vole udobnost svog doma i uglavnom preferiraju da ugoste prijatelje kod svoje kuće</a:t>
            </a:r>
          </a:p>
          <a:p>
            <a:pPr algn="just"/>
            <a:r>
              <a:rPr lang="sr-Latn-RS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Ciljna grupa kupaca se nalazi na teritoriji opštine Majdanpek kao i širom Istočne Srbije.</a:t>
            </a:r>
          </a:p>
          <a:p>
            <a:pPr algn="just"/>
            <a:endParaRPr lang="sr-Latn-RS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Latn-RS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6484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Vrednosti ponude</a:t>
            </a: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499"/>
            <a:ext cx="8825659" cy="3725863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sr-Latn-R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Džem od kupine</a:t>
            </a:r>
            <a:endParaRPr lang="en-US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/>
            <a:r>
              <a:rPr lang="sr-Latn-R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(u promotivnom pakovanju od 90ml i originalnom pakovanju od 580ml)</a:t>
            </a:r>
          </a:p>
          <a:p>
            <a:pPr algn="just"/>
            <a:r>
              <a:rPr lang="sr-Latn-R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Kupinovo vino</a:t>
            </a:r>
          </a:p>
          <a:p>
            <a:pPr lvl="2" algn="just"/>
            <a:r>
              <a:rPr lang="sr-Latn-RS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(u promotivnom pakovanju od 200ml i originalnom pakovanju od 700ml)</a:t>
            </a:r>
          </a:p>
          <a:p>
            <a:pPr algn="just"/>
            <a:r>
              <a:rPr lang="sr-Latn-R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Rakija</a:t>
            </a:r>
          </a:p>
          <a:p>
            <a:pPr lvl="2" algn="just"/>
            <a:r>
              <a:rPr lang="sr-Latn-R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(u promotivnom pakovanju od 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100ml </a:t>
            </a:r>
            <a:r>
              <a:rPr lang="sr-Latn-R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originalnom pakovanju od 1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sr-Latn-R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2" algn="just"/>
            <a:endParaRPr lang="sr-Latn-RS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US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67452">
            <a:off x="6844138" y="1362579"/>
            <a:ext cx="1942017" cy="13472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6255">
            <a:off x="10081525" y="2415181"/>
            <a:ext cx="1716716" cy="11444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40948">
            <a:off x="10192675" y="4003952"/>
            <a:ext cx="1266129" cy="1743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40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Vrednost ponude</a:t>
            </a: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sr-Latn-R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Naši proizvodi su </a:t>
            </a:r>
            <a:r>
              <a:rPr lang="sv-SE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vrhunskog </a:t>
            </a:r>
            <a:r>
              <a:rPr lang="sv-SE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kvaliteta, bez aditiva, aroma, konzervansa i drugih dodataka.</a:t>
            </a:r>
            <a:r>
              <a:rPr lang="sr-Latn-R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sr-Latn-R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Naši proizvodi su pogodni za mlađu populaciju koja želi dobar provod, često izlazi i vodi dinamičan način života.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sr-Latn-R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isto tako i za stariju populaciju koja voli da uživa u dobrom vinu u udobnosti svoga doma </a:t>
            </a:r>
            <a:r>
              <a:rPr lang="sr-Latn-R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da uz jedinstven </a:t>
            </a:r>
            <a:r>
              <a:rPr lang="sr-Latn-R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autentičan </a:t>
            </a:r>
            <a:r>
              <a:rPr lang="sr-Latn-R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ukus </a:t>
            </a:r>
            <a:r>
              <a:rPr lang="sr-Latn-R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ugosti svoje prijatelje.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sr-Latn-R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28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roizvodi</a:t>
            </a:r>
            <a:r>
              <a:rPr lang="sr-Latn-R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 autentični i </a:t>
            </a: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pogodni</a:t>
            </a: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</a:t>
            </a: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proslave</a:t>
            </a: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praznike</a:t>
            </a: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kao</a:t>
            </a: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</a:t>
            </a: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poklon</a:t>
            </a: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sr-Latn-RS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0963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Matrica sadržaja</a:t>
            </a: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266420"/>
            <a:ext cx="8825659" cy="4591580"/>
          </a:xfrm>
        </p:spPr>
        <p:txBody>
          <a:bodyPr>
            <a:noAutofit/>
          </a:bodyPr>
          <a:lstStyle/>
          <a:p>
            <a:r>
              <a:rPr lang="sr-Latn-RS" sz="2000" b="1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Edukacija </a:t>
            </a:r>
          </a:p>
          <a:p>
            <a:pPr lvl="2"/>
            <a:r>
              <a:rPr lang="sr-Latn-RS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 li ste znali za šta je dobro kupinovo vino?</a:t>
            </a:r>
          </a:p>
          <a:p>
            <a:pPr lvl="4"/>
            <a:r>
              <a:rPr lang="sr-Latn-RS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Dobro je za anemiju, regulisanje holesterola, umor, srčane bolesti, za cirkulaciju i pojačavanje apetita</a:t>
            </a:r>
          </a:p>
          <a:p>
            <a:pPr marL="171450" lvl="4" indent="-171450">
              <a:buFont typeface="Wingdings" panose="05000000000000000000" pitchFamily="2" charset="2"/>
              <a:buChar char="Ø"/>
            </a:pPr>
            <a:r>
              <a:rPr lang="sr-Latn-RS" sz="2000" b="1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Inspiracija </a:t>
            </a:r>
          </a:p>
          <a:p>
            <a:pPr marL="1085850" lvl="6" indent="-171450">
              <a:buFont typeface="Wingdings" panose="05000000000000000000" pitchFamily="2" charset="2"/>
              <a:buChar char="Ø"/>
            </a:pPr>
            <a:r>
              <a:rPr lang="sr-Latn-RS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 smo spremni za doček, a VI?</a:t>
            </a:r>
          </a:p>
          <a:p>
            <a:pPr marL="285750" lvl="6" indent="-285750">
              <a:buFont typeface="Wingdings" panose="05000000000000000000" pitchFamily="2" charset="2"/>
              <a:buChar char="Ø"/>
            </a:pPr>
            <a:r>
              <a:rPr lang="sr-Latn-RS" sz="2000" b="1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Zabava</a:t>
            </a:r>
          </a:p>
          <a:p>
            <a:pPr marL="1200150" lvl="8" indent="-285750">
              <a:buFont typeface="Wingdings" panose="05000000000000000000" pitchFamily="2" charset="2"/>
              <a:buChar char="Ø"/>
            </a:pPr>
            <a:r>
              <a:rPr lang="sr-Latn-RS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Okupite Vaše prijatelje i uživajte u dobrom ukusu našeg vina.</a:t>
            </a:r>
          </a:p>
          <a:p>
            <a:pPr marL="285750" lvl="8" indent="-285750">
              <a:buFont typeface="Wingdings" panose="05000000000000000000" pitchFamily="2" charset="2"/>
              <a:buChar char="Ø"/>
            </a:pPr>
            <a:r>
              <a:rPr lang="sr-Latn-RS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000" b="1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Ubeđivanje</a:t>
            </a:r>
            <a:r>
              <a:rPr lang="sr-Latn-RS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85750" lvl="8" indent="-285750">
              <a:buFont typeface="Wingdings" panose="05000000000000000000" pitchFamily="2" charset="2"/>
              <a:buChar char="Ø"/>
            </a:pPr>
            <a:r>
              <a:rPr lang="sr-Latn-RS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Hrana i vino, deluje baš fino, zar ne? Ovaj poklon je stvoren za uživanje. Za kupovinu, posetite našu web stranicu.</a:t>
            </a:r>
            <a:endParaRPr lang="sr-Latn-RS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7195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Kanali prodaje i promocije</a:t>
            </a: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Website</a:t>
            </a:r>
          </a:p>
          <a:p>
            <a:r>
              <a:rPr lang="sr-Latn-R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Društvene mreže (facebook, instagram, twiter)</a:t>
            </a:r>
          </a:p>
          <a:p>
            <a:r>
              <a:rPr lang="sr-Latn-R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Sajmovi, promocije</a:t>
            </a:r>
          </a:p>
          <a:p>
            <a:r>
              <a:rPr lang="sr-Latn-R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Supermarketi</a:t>
            </a:r>
          </a:p>
          <a:p>
            <a:r>
              <a:rPr lang="sr-Latn-R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Restorani, hoteli</a:t>
            </a:r>
          </a:p>
          <a:p>
            <a:r>
              <a:rPr lang="sr-Latn-R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sindikati</a:t>
            </a:r>
            <a:endParaRPr 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7693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Odnosi s kupcima</a:t>
            </a: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499"/>
            <a:ext cx="8825659" cy="3725863"/>
          </a:xfrm>
        </p:spPr>
        <p:txBody>
          <a:bodyPr>
            <a:normAutofit/>
          </a:bodyPr>
          <a:lstStyle/>
          <a:p>
            <a:pPr algn="just"/>
            <a:r>
              <a:rPr lang="sr-Latn-RS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Stari kupci dobijaju popust na količinu</a:t>
            </a:r>
          </a:p>
          <a:p>
            <a:pPr lvl="2" algn="just"/>
            <a:r>
              <a:rPr lang="sr-Latn-RS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(za posebne prilike, kao na primer, rođendane, slave novogodišnje i božićne praznike nagrađujemo ih poklonima)</a:t>
            </a:r>
          </a:p>
          <a:p>
            <a:pPr algn="just"/>
            <a:r>
              <a:rPr lang="sr-Latn-RS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Nove kupce planiramo da pridobijemo na osnovu preporuke, kao i promocijom gde će kupovinom jednog proizvoda dobijati popust na drugi. </a:t>
            </a:r>
          </a:p>
          <a:p>
            <a:pPr lvl="2" algn="just"/>
            <a:r>
              <a:rPr lang="sr-Latn-RS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 našim društvenim mrežama biće organizovane nagradne igre u kojima učesnici imati mogućnost da osvoje naše proizvode.</a:t>
            </a:r>
          </a:p>
          <a:p>
            <a:pPr marL="0" indent="0">
              <a:buNone/>
            </a:pPr>
            <a:endParaRPr lang="sr-Latn-RS" sz="2200" dirty="0" smtClean="0"/>
          </a:p>
        </p:txBody>
      </p:sp>
    </p:spTree>
    <p:extLst>
      <p:ext uri="{BB962C8B-B14F-4D97-AF65-F5344CB8AC3E}">
        <p14:creationId xmlns:p14="http://schemas.microsoft.com/office/powerpoint/2010/main" val="3827269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Tokovi prihoda</a:t>
            </a: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Prodaja naših gotovih proizvoda</a:t>
            </a:r>
          </a:p>
          <a:p>
            <a:r>
              <a:rPr lang="sr-Latn-R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Prodaja svežih proizvoda malim kupcima</a:t>
            </a:r>
          </a:p>
          <a:p>
            <a:r>
              <a:rPr lang="sr-Latn-R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Prodaja svežih proizvoda velikim kupcima</a:t>
            </a:r>
            <a:endParaRPr 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4364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Violet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234</TotalTime>
  <Words>606</Words>
  <Application>Microsoft Office PowerPoint</Application>
  <PresentationFormat>Widescreen</PresentationFormat>
  <Paragraphs>80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Century Gothic</vt:lpstr>
      <vt:lpstr>Times New Roman</vt:lpstr>
      <vt:lpstr>Wingdings</vt:lpstr>
      <vt:lpstr>Wingdings 3</vt:lpstr>
      <vt:lpstr>Ion Boardroom</vt:lpstr>
      <vt:lpstr>“MURA IZ NASEG KRAJA”</vt:lpstr>
      <vt:lpstr>Kupina...</vt:lpstr>
      <vt:lpstr>Ciljna grupa kupaca</vt:lpstr>
      <vt:lpstr>Vrednosti ponude</vt:lpstr>
      <vt:lpstr>Vrednost ponude</vt:lpstr>
      <vt:lpstr>Matrica sadržaja</vt:lpstr>
      <vt:lpstr>Kanali prodaje i promocije</vt:lpstr>
      <vt:lpstr>Odnosi s kupcima</vt:lpstr>
      <vt:lpstr>Tokovi prihoda</vt:lpstr>
      <vt:lpstr>Ključni resursi</vt:lpstr>
      <vt:lpstr>Ključne aktivnosti</vt:lpstr>
      <vt:lpstr>Ključni partneri</vt:lpstr>
      <vt:lpstr>Struktura troškova</vt:lpstr>
      <vt:lpstr>HVALA NA PAŽNJI!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“MURA IZ NASEG KRAJA”</dc:title>
  <dc:creator>ucenik</dc:creator>
  <cp:lastModifiedBy>ucenik</cp:lastModifiedBy>
  <cp:revision>24</cp:revision>
  <dcterms:created xsi:type="dcterms:W3CDTF">2018-12-18T10:13:12Z</dcterms:created>
  <dcterms:modified xsi:type="dcterms:W3CDTF">2018-12-18T14:08:01Z</dcterms:modified>
</cp:coreProperties>
</file>