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2" r:id="rId1"/>
  </p:sldMasterIdLst>
  <p:sldIdLst>
    <p:sldId id="256" r:id="rId2"/>
    <p:sldId id="267" r:id="rId3"/>
    <p:sldId id="264" r:id="rId4"/>
    <p:sldId id="269" r:id="rId5"/>
    <p:sldId id="270" r:id="rId6"/>
    <p:sldId id="263" r:id="rId7"/>
    <p:sldId id="279" r:id="rId8"/>
    <p:sldId id="266" r:id="rId9"/>
    <p:sldId id="265" r:id="rId10"/>
    <p:sldId id="273" r:id="rId11"/>
    <p:sldId id="274" r:id="rId12"/>
    <p:sldId id="275" r:id="rId13"/>
    <p:sldId id="276" r:id="rId14"/>
    <p:sldId id="277" r:id="rId15"/>
    <p:sldId id="278" r:id="rId16"/>
    <p:sldId id="280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gray"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10158984" y="1792224"/>
            <a:ext cx="990599" cy="304799"/>
          </a:xfrm>
        </p:spPr>
        <p:txBody>
          <a:bodyPr anchor="t"/>
          <a:lstStyle>
            <a:lvl1pPr algn="l"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fld id="{41366075-A19E-452C-B516-83BA75D088F0}" type="datetimeFigureOut">
              <a:rPr lang="en-US" smtClean="0"/>
              <a:t>12/18/2018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8951976" y="3227832"/>
            <a:ext cx="3859795" cy="304801"/>
          </a:xfrm>
        </p:spPr>
        <p:txBody>
          <a:bodyPr/>
          <a:lstStyle>
            <a:lvl1pPr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2540" y="295729"/>
            <a:ext cx="838199" cy="767687"/>
          </a:xfrm>
        </p:spPr>
        <p:txBody>
          <a:bodyPr/>
          <a:lstStyle/>
          <a:p>
            <a:fld id="{FC14D783-0FE7-466F-8120-517C89E722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97736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 advClick="0" advTm="60000">
        <p:randomBar dir="vert"/>
      </p:transition>
    </mc:Choice>
    <mc:Fallback>
      <p:transition advClick="0" advTm="60000">
        <p:randomBar dir="vert"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5"/>
            <p:cNvSpPr/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1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4969927"/>
            <a:ext cx="8825659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4" y="685800"/>
            <a:ext cx="8825659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536665"/>
            <a:ext cx="8825658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366075-A19E-452C-B516-83BA75D088F0}" type="datetimeFigureOut">
              <a:rPr lang="en-US" smtClean="0"/>
              <a:t>12/18/2018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14D783-0FE7-466F-8120-517C89E722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286813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 advClick="0" advTm="60000">
        <p:randomBar dir="vert"/>
      </p:transition>
    </mc:Choice>
    <mc:Fallback>
      <p:transition advClick="0" advTm="60000">
        <p:randomBar dir="vert"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8798" y="1063417"/>
            <a:ext cx="8831816" cy="1372986"/>
          </a:xfrm>
        </p:spPr>
        <p:txBody>
          <a:bodyPr/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543300"/>
            <a:ext cx="8825659" cy="24765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366075-A19E-452C-B516-83BA75D088F0}" type="datetimeFigureOut">
              <a:rPr lang="en-US" smtClean="0"/>
              <a:t>12/18/2018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14D783-0FE7-466F-8120-517C89E722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268882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 advClick="0" advTm="60000">
        <p:randomBar dir="vert"/>
      </p:transition>
    </mc:Choice>
    <mc:Fallback>
      <p:transition advClick="0" advTm="60000">
        <p:randomBar dir="vert"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7" name="Rectangle 1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Oval 2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Oval 24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5"/>
            <p:cNvSpPr/>
            <p:nvPr/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6" name="TextBox 15"/>
          <p:cNvSpPr txBox="1"/>
          <p:nvPr/>
        </p:nvSpPr>
        <p:spPr bwMode="gray">
          <a:xfrm>
            <a:off x="881566" y="607336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 bwMode="gray">
          <a:xfrm>
            <a:off x="9884458" y="2613787"/>
            <a:ext cx="65276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1878" y="982134"/>
            <a:ext cx="8453906" cy="2696632"/>
          </a:xfrm>
        </p:spPr>
        <p:txBody>
          <a:bodyPr/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945945" y="3678766"/>
            <a:ext cx="7731219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029199"/>
            <a:ext cx="9244897" cy="997857"/>
          </a:xfrm>
        </p:spPr>
        <p:txBody>
          <a:bodyPr anchor="ctr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366075-A19E-452C-B516-83BA75D088F0}" type="datetimeFigureOut">
              <a:rPr lang="en-US" smtClean="0"/>
              <a:t>12/18/2018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14D783-0FE7-466F-8120-517C89E722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45009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 advClick="0" advTm="60000">
        <p:randomBar dir="vert"/>
      </p:transition>
    </mc:Choice>
    <mc:Fallback>
      <p:transition advClick="0" advTm="60000">
        <p:randomBar dir="vert"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5"/>
            <p:cNvSpPr/>
            <p:nvPr/>
          </p:nvSpPr>
          <p:spPr bwMode="gray">
            <a:xfrm rot="21010068">
              <a:off x="8490951" y="4193583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370667"/>
            <a:ext cx="8825660" cy="1822514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5024967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366075-A19E-452C-B516-83BA75D088F0}" type="datetimeFigureOut">
              <a:rPr lang="en-US" smtClean="0"/>
              <a:t>12/18/2018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14D783-0FE7-466F-8120-517C89E722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204888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 advClick="0" advTm="60000">
        <p:randomBar dir="vert"/>
      </p:transition>
    </mc:Choice>
    <mc:Fallback>
      <p:transition advClick="0" advTm="60000">
        <p:randomBar dir="vert"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2"/>
            <a:ext cx="314187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3" y="3179764"/>
            <a:ext cx="314187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03500"/>
            <a:ext cx="314700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79763"/>
            <a:ext cx="314700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8135" y="2603501"/>
            <a:ext cx="314573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8329" y="3179762"/>
            <a:ext cx="3145536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440397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77240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366075-A19E-452C-B516-83BA75D088F0}" type="datetimeFigureOut">
              <a:rPr lang="en-US" smtClean="0"/>
              <a:t>12/18/2018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14D783-0FE7-466F-8120-517C89E722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306249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 advClick="0" advTm="60000">
        <p:randomBar dir="vert"/>
      </p:transition>
    </mc:Choice>
    <mc:Fallback>
      <p:transition advClick="0" advTm="60000">
        <p:randomBar dir="vert"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532844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4553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54954" y="5109106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865" y="4532844"/>
            <a:ext cx="3050438" cy="576263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1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748462" y="2603500"/>
            <a:ext cx="2691243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70172" y="5109105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82775" y="4532845"/>
            <a:ext cx="305109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2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63031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82775" y="5109104"/>
            <a:ext cx="3051096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43" name="Straight Connector 42"/>
          <p:cNvCxnSpPr/>
          <p:nvPr/>
        </p:nvCxnSpPr>
        <p:spPr>
          <a:xfrm>
            <a:off x="440583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>
            <a:off x="7797802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366075-A19E-452C-B516-83BA75D088F0}" type="datetimeFigureOut">
              <a:rPr lang="en-US" smtClean="0"/>
              <a:t>12/18/2018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561111" y="6391838"/>
            <a:ext cx="3644282" cy="304801"/>
          </a:xfr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14D783-0FE7-466F-8120-517C89E722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629543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 advClick="0" advTm="60000">
        <p:randomBar dir="vert"/>
      </p:transition>
    </mc:Choice>
    <mc:Fallback>
      <p:transition advClick="0" advTm="60000">
        <p:randomBar dir="vert"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2603500"/>
            <a:ext cx="8825659" cy="3416300"/>
          </a:xfrm>
        </p:spPr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95439" y="6391838"/>
            <a:ext cx="990599" cy="304799"/>
          </a:xfrm>
        </p:spPr>
        <p:txBody>
          <a:bodyPr/>
          <a:lstStyle/>
          <a:p>
            <a:fld id="{41366075-A19E-452C-B516-83BA75D088F0}" type="datetimeFigureOut">
              <a:rPr lang="en-US" smtClean="0"/>
              <a:t>12/18/2018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14D783-0FE7-466F-8120-517C89E722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88386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 advClick="0" advTm="60000">
        <p:randomBar dir="vert"/>
      </p:transition>
    </mc:Choice>
    <mc:Fallback>
      <p:transition advClick="0" advTm="60000">
        <p:randomBar dir="vert"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 bwMode="gray"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Freeform 5"/>
            <p:cNvSpPr/>
            <p:nvPr/>
          </p:nvSpPr>
          <p:spPr bwMode="gray">
            <a:xfrm rot="5101749">
              <a:off x="6294738" y="457773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85235" y="1278467"/>
            <a:ext cx="1409965" cy="4748590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1278467"/>
            <a:ext cx="6256025" cy="474859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53104" y="6391838"/>
            <a:ext cx="992135" cy="304799"/>
          </a:xfrm>
        </p:spPr>
        <p:txBody>
          <a:bodyPr/>
          <a:lstStyle/>
          <a:p>
            <a:fld id="{41366075-A19E-452C-B516-83BA75D088F0}" type="datetimeFigureOut">
              <a:rPr lang="en-US" smtClean="0"/>
              <a:t>12/18/2018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14D783-0FE7-466F-8120-517C89E722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895144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 advClick="0" advTm="60000">
        <p:randomBar dir="vert"/>
      </p:transition>
    </mc:Choice>
    <mc:Fallback>
      <p:transition advClick="0" advTm="60000">
        <p:randomBar dir="vert"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4954" y="2603500"/>
            <a:ext cx="8825659" cy="34163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366075-A19E-452C-B516-83BA75D088F0}" type="datetimeFigureOut">
              <a:rPr lang="en-US" smtClean="0"/>
              <a:t>12/18/2018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14D783-0FE7-466F-8120-517C89E722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67233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 advClick="0" advTm="60000">
        <p:randomBar dir="vert"/>
      </p:transition>
    </mc:Choice>
    <mc:Fallback>
      <p:transition advClick="0" advTm="60000">
        <p:randomBar dir="vert"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Rectangle 9"/>
            <p:cNvSpPr/>
            <p:nvPr/>
          </p:nvSpPr>
          <p:spPr bwMode="gray"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677645"/>
            <a:ext cx="4351025" cy="2283824"/>
          </a:xfrm>
        </p:spPr>
        <p:txBody>
          <a:bodyPr anchor="ctr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5559" y="2677644"/>
            <a:ext cx="3757545" cy="2283824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366075-A19E-452C-B516-83BA75D088F0}" type="datetimeFigureOut">
              <a:rPr lang="en-US" smtClean="0"/>
              <a:t>12/18/2018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14D783-0FE7-466F-8120-517C89E722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468135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 advClick="0" advTm="60000">
        <p:randomBar dir="vert"/>
      </p:transition>
    </mc:Choice>
    <mc:Fallback>
      <p:transition advClick="0" advTm="60000">
        <p:randomBar dir="vert"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4954" y="2603500"/>
            <a:ext cx="4825158" cy="3416301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12" y="2603500"/>
            <a:ext cx="4825159" cy="341630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366075-A19E-452C-B516-83BA75D088F0}" type="datetimeFigureOut">
              <a:rPr lang="en-US" smtClean="0"/>
              <a:t>12/18/2018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14D783-0FE7-466F-8120-517C89E722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63992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 advClick="0" advTm="60000">
        <p:randomBar dir="vert"/>
      </p:transition>
    </mc:Choice>
    <mc:Fallback>
      <p:transition advClick="0" advTm="60000">
        <p:randomBar dir="vert"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482515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4954" y="3179762"/>
            <a:ext cx="4825158" cy="2840039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8712" y="2603500"/>
            <a:ext cx="482515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8712" y="3179762"/>
            <a:ext cx="4825159" cy="284003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366075-A19E-452C-B516-83BA75D088F0}" type="datetimeFigureOut">
              <a:rPr lang="en-US" smtClean="0"/>
              <a:t>12/18/2018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14D783-0FE7-466F-8120-517C89E722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455593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 advClick="0" advTm="60000">
        <p:randomBar dir="vert"/>
      </p:transition>
    </mc:Choice>
    <mc:Fallback>
      <p:transition advClick="0" advTm="60000">
        <p:randomBar dir="vert"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761413" cy="706964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366075-A19E-452C-B516-83BA75D088F0}" type="datetimeFigureOut">
              <a:rPr lang="en-US" smtClean="0"/>
              <a:t>12/18/2018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14D783-0FE7-466F-8120-517C89E722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72638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 advClick="0" advTm="60000">
        <p:randomBar dir="vert"/>
      </p:transition>
    </mc:Choice>
    <mc:Fallback>
      <p:transition advClick="0" advTm="60000">
        <p:randomBar dir="vert"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366075-A19E-452C-B516-83BA75D088F0}" type="datetimeFigureOut">
              <a:rPr lang="en-US" smtClean="0"/>
              <a:t>12/18/2018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14D783-0FE7-466F-8120-517C89E722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90193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 advClick="0" advTm="60000">
        <p:randomBar dir="vert"/>
      </p:transition>
    </mc:Choice>
    <mc:Fallback>
      <p:transition advClick="0" advTm="60000">
        <p:randomBar dir="vert"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295400"/>
            <a:ext cx="2793158" cy="16002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81146" y="1447800"/>
            <a:ext cx="5190066" cy="4572000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129280"/>
            <a:ext cx="2793158" cy="2895599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366075-A19E-452C-B516-83BA75D088F0}" type="datetimeFigureOut">
              <a:rPr lang="en-US" smtClean="0"/>
              <a:t>12/18/2018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14D783-0FE7-466F-8120-517C89E722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3583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 advClick="0" advTm="60000">
        <p:randomBar dir="vert"/>
      </p:transition>
    </mc:Choice>
    <mc:Fallback>
      <p:transition advClick="0" advTm="60000">
        <p:randomBar dir="vert"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5"/>
            <p:cNvSpPr/>
            <p:nvPr/>
          </p:nvSpPr>
          <p:spPr bwMode="gray">
            <a:xfrm rot="15922489">
              <a:off x="4203594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32954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693333"/>
            <a:ext cx="3865134" cy="1735667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47870" y="1143000"/>
            <a:ext cx="3227193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marL="0" lvl="0" indent="0" algn="ctr"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657600"/>
            <a:ext cx="3859212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366075-A19E-452C-B516-83BA75D088F0}" type="datetimeFigureOut">
              <a:rPr lang="en-US" smtClean="0"/>
              <a:t>12/18/2018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14D783-0FE7-466F-8120-517C89E722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92282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 advClick="0" advTm="60000">
        <p:randomBar dir="vert"/>
      </p:transition>
    </mc:Choice>
    <mc:Fallback>
      <p:transition advClick="0" advTm="60000">
        <p:randomBar dir="vert"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7" name="Rectangle 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4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4" y="973668"/>
            <a:ext cx="8761413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8761413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3104" y="6391838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fld id="{41366075-A19E-452C-B516-83BA75D088F0}" type="datetimeFigureOut">
              <a:rPr lang="en-US" smtClean="0"/>
              <a:t>12/18/2018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61110" y="6391838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1" i="0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</a:defRPr>
            </a:lvl1pPr>
          </a:lstStyle>
          <a:p>
            <a:fld id="{FC14D783-0FE7-466F-8120-517C89E722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84464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3" r:id="rId1"/>
    <p:sldLayoutId id="2147483764" r:id="rId2"/>
    <p:sldLayoutId id="2147483765" r:id="rId3"/>
    <p:sldLayoutId id="2147483766" r:id="rId4"/>
    <p:sldLayoutId id="2147483767" r:id="rId5"/>
    <p:sldLayoutId id="2147483768" r:id="rId6"/>
    <p:sldLayoutId id="2147483769" r:id="rId7"/>
    <p:sldLayoutId id="2147483770" r:id="rId8"/>
    <p:sldLayoutId id="2147483771" r:id="rId9"/>
    <p:sldLayoutId id="2147483772" r:id="rId10"/>
    <p:sldLayoutId id="2147483773" r:id="rId11"/>
    <p:sldLayoutId id="2147483774" r:id="rId12"/>
    <p:sldLayoutId id="2147483775" r:id="rId13"/>
    <p:sldLayoutId id="2147483776" r:id="rId14"/>
    <p:sldLayoutId id="2147483777" r:id="rId15"/>
    <p:sldLayoutId id="2147483778" r:id="rId16"/>
    <p:sldLayoutId id="2147483779" r:id="rId17"/>
  </p:sldLayoutIdLst>
  <mc:AlternateContent xmlns:mc="http://schemas.openxmlformats.org/markup-compatibility/2006">
    <mc:Choice xmlns:p14="http://schemas.microsoft.com/office/powerpoint/2010/main" Requires="p14">
      <p:transition p14:dur="250" advClick="0" advTm="60000">
        <p:randomBar dir="vert"/>
      </p:transition>
    </mc:Choice>
    <mc:Fallback>
      <p:transition advClick="0" advTm="60000">
        <p:randomBar dir="vert"/>
      </p:transition>
    </mc:Fallback>
  </mc:AlternateContent>
  <p:txStyles>
    <p:titleStyle>
      <a:lvl1pPr algn="l" defTabSz="457200" rtl="0" eaLnBrk="1" latinLnBrk="0" hangingPunct="1">
        <a:spcBef>
          <a:spcPct val="0"/>
        </a:spcBef>
        <a:buNone/>
        <a:defRPr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sr-Latn-RS" dirty="0" smtClean="0"/>
              <a:t/>
            </a:r>
            <a:br>
              <a:rPr lang="sr-Latn-RS" dirty="0" smtClean="0"/>
            </a:br>
            <a:r>
              <a:rPr lang="en-US" dirty="0" err="1" smtClean="0">
                <a:latin typeface="Algerian" panose="04020705040A02060702" pitchFamily="82" charset="0"/>
              </a:rPr>
              <a:t>Moja</a:t>
            </a:r>
            <a:r>
              <a:rPr lang="en-US" dirty="0" smtClean="0">
                <a:latin typeface="Algerian" panose="04020705040A02060702" pitchFamily="82" charset="0"/>
              </a:rPr>
              <a:t> </a:t>
            </a:r>
            <a:r>
              <a:rPr lang="sr-Latn-RS" dirty="0" smtClean="0">
                <a:latin typeface="Algerian" panose="04020705040A02060702" pitchFamily="82" charset="0"/>
              </a:rPr>
              <a:t>Š</a:t>
            </a:r>
            <a:r>
              <a:rPr lang="en-US" dirty="0" err="1" smtClean="0">
                <a:latin typeface="Algerian" panose="04020705040A02060702" pitchFamily="82" charset="0"/>
              </a:rPr>
              <a:t>oljica</a:t>
            </a:r>
            <a:r>
              <a:rPr lang="sr-Latn-RS" dirty="0" smtClean="0"/>
              <a:t/>
            </a:r>
            <a:br>
              <a:rPr lang="sr-Latn-RS" dirty="0" smtClean="0"/>
            </a:br>
            <a:r>
              <a:rPr lang="sr-Latn-RS" dirty="0" smtClean="0"/>
              <a:t>-</a:t>
            </a:r>
            <a:r>
              <a:rPr lang="sr-Latn-RS" sz="3600" b="1" dirty="0" smtClean="0">
                <a:latin typeface="Agency FB" panose="020B0503020202020204" pitchFamily="34" charset="0"/>
              </a:rPr>
              <a:t>šolje sa natpisima-</a:t>
            </a:r>
            <a:endParaRPr lang="en-US" b="1" dirty="0">
              <a:latin typeface="Agency FB" panose="020B0503020202020204" pitchFamily="34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1" y="1289685"/>
            <a:ext cx="4429594" cy="16494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013120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 advClick="0" advTm="60000">
        <p:randomBar dir="vert"/>
      </p:transition>
    </mc:Choice>
    <mc:Fallback>
      <p:transition advClick="0" advTm="60000">
        <p:randomBar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b="1" dirty="0" smtClean="0"/>
              <a:t>Odnosi sa kupcima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sr-Latn-RS" b="1" dirty="0" smtClean="0"/>
              <a:t>Kupce planiramo da privučemo:</a:t>
            </a:r>
          </a:p>
          <a:p>
            <a:r>
              <a:rPr lang="sr-Latn-RS" b="1" dirty="0" smtClean="0"/>
              <a:t>Popustima na veće količine</a:t>
            </a:r>
          </a:p>
          <a:p>
            <a:r>
              <a:rPr lang="sr-Latn-RS" b="1" dirty="0" smtClean="0"/>
              <a:t>Poklonima za najvernije potrošače</a:t>
            </a:r>
          </a:p>
          <a:p>
            <a:r>
              <a:rPr lang="sr-Latn-RS" b="1" dirty="0" smtClean="0"/>
              <a:t>Raznim akcijama</a:t>
            </a:r>
          </a:p>
          <a:p>
            <a:r>
              <a:rPr lang="sr-Latn-RS" b="1" dirty="0" smtClean="0"/>
              <a:t>Ograničenim količinama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46213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 advClick="0" advTm="60000">
        <p:randomBar dir="vert"/>
      </p:transition>
    </mc:Choice>
    <mc:Fallback>
      <p:transition advClick="0" advTm="60000">
        <p:randomBar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4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0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6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b="1" dirty="0" smtClean="0"/>
              <a:t>Tokovi prihoda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sr-Latn-RS" b="1" dirty="0" smtClean="0"/>
              <a:t>Prihode bi ostvarili: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sr-Latn-RS" b="1" dirty="0" smtClean="0"/>
              <a:t>Prodajom u radnji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sr-Latn-RS" b="1" dirty="0" smtClean="0"/>
              <a:t>Oglašavanjem na sajtu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sr-Latn-RS" b="1" dirty="0" smtClean="0"/>
              <a:t>Partnerskom mrežom</a:t>
            </a:r>
          </a:p>
          <a:p>
            <a:pPr>
              <a:buFont typeface="Wingdings" panose="05000000000000000000" pitchFamily="2" charset="2"/>
              <a:buChar char="Ø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30662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 advClick="0" advTm="60000">
        <p:randomBar dir="vert"/>
      </p:transition>
    </mc:Choice>
    <mc:Fallback>
      <p:transition advClick="0" advTm="60000">
        <p:randomBar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8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1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4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 smtClean="0"/>
              <a:t>Ključni resursi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sr-Latn-RS" b="1" dirty="0" smtClean="0"/>
              <a:t>Da bi ostvarili svoju zamisao potrebni su nam finansijski, ljudski i fizički resursi kao što su:</a:t>
            </a:r>
          </a:p>
          <a:p>
            <a:r>
              <a:rPr lang="sr-Latn-RS" b="1" dirty="0" smtClean="0"/>
              <a:t>Bespovratni krediti NSZ</a:t>
            </a:r>
          </a:p>
          <a:p>
            <a:r>
              <a:rPr lang="sr-Latn-RS" b="1" dirty="0" smtClean="0"/>
              <a:t>Start up krediti Fonda za razvoj RS</a:t>
            </a:r>
          </a:p>
          <a:p>
            <a:r>
              <a:rPr lang="sr-Latn-RS" b="1" dirty="0" smtClean="0"/>
              <a:t>Zaposleni</a:t>
            </a:r>
          </a:p>
          <a:p>
            <a:r>
              <a:rPr lang="sr-Latn-RS" b="1" dirty="0" smtClean="0"/>
              <a:t>Poslovni objekat</a:t>
            </a:r>
          </a:p>
          <a:p>
            <a:r>
              <a:rPr lang="sr-Latn-RS" b="1" dirty="0" smtClean="0"/>
              <a:t>Oprema</a:t>
            </a:r>
          </a:p>
          <a:p>
            <a:r>
              <a:rPr lang="sr-Latn-RS" b="1" dirty="0" smtClean="0"/>
              <a:t>Mašine</a:t>
            </a:r>
          </a:p>
          <a:p>
            <a:r>
              <a:rPr lang="sr-Latn-RS" b="1" dirty="0" smtClean="0"/>
              <a:t>Vozilo</a:t>
            </a:r>
          </a:p>
          <a:p>
            <a:endParaRPr lang="sr-Latn-RS" dirty="0" smtClean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61969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 advClick="0" advTm="60000">
        <p:randomBar dir="vert"/>
      </p:transition>
    </mc:Choice>
    <mc:Fallback>
      <p:transition advClick="0" advTm="60000">
        <p:randomBar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8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1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4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0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3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 smtClean="0"/>
              <a:t>Ključne aktivnosti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sr-Latn-RS" b="1" dirty="0" smtClean="0"/>
              <a:t>Ključne aktivnosti bi kod nas bile: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sr-Latn-RS" b="1" dirty="0" smtClean="0"/>
              <a:t>Menadžer nabavke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sr-Latn-RS" b="1" dirty="0" smtClean="0"/>
              <a:t>Priprema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sr-Latn-RS" b="1" dirty="0" smtClean="0"/>
              <a:t>Dizajniranje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sr-Latn-RS" b="1" dirty="0" smtClean="0"/>
              <a:t>Promocija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sr-Latn-RS" b="1" dirty="0" smtClean="0"/>
              <a:t>Prodaja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066284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 advClick="0" advTm="60000">
        <p:randomBar dir="vert"/>
      </p:transition>
    </mc:Choice>
    <mc:Fallback>
      <p:transition advClick="0" advTm="60000">
        <p:randomBar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 smtClean="0"/>
              <a:t>Ključni partneri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sr-Latn-RS" b="1" dirty="0" smtClean="0"/>
              <a:t>Da bi brzo i uspešno ponudili tržištu naše proizvode odabrali smo partnere bez kojih sve ovo ne bi mogli da realizujemo:</a:t>
            </a:r>
          </a:p>
          <a:p>
            <a:r>
              <a:rPr lang="sr-Latn-RS" b="1" dirty="0" smtClean="0"/>
              <a:t>Fond za razvoj RS</a:t>
            </a:r>
          </a:p>
          <a:p>
            <a:r>
              <a:rPr lang="sr-Latn-RS" b="1" dirty="0"/>
              <a:t>Smileing Novi Sad – </a:t>
            </a:r>
            <a:r>
              <a:rPr lang="sr-Latn-RS" b="1" dirty="0" smtClean="0"/>
              <a:t>dobavljač</a:t>
            </a:r>
          </a:p>
          <a:p>
            <a:r>
              <a:rPr lang="sr-Latn-RS" b="1" dirty="0" smtClean="0"/>
              <a:t>Foto atelje Fleš Pek</a:t>
            </a:r>
          </a:p>
          <a:p>
            <a:r>
              <a:rPr lang="sr-Latn-RS" b="1" dirty="0" smtClean="0"/>
              <a:t>Turistički info centar opštine Majdanpek</a:t>
            </a:r>
          </a:p>
          <a:p>
            <a:r>
              <a:rPr lang="sr-Latn-RS" b="1" dirty="0" smtClean="0"/>
              <a:t>Kurirske službe Bex i Axs</a:t>
            </a:r>
            <a:endParaRPr lang="sr-Latn-RS" b="1" dirty="0"/>
          </a:p>
          <a:p>
            <a:endParaRPr lang="sr-Latn-RS" dirty="0" smtClean="0"/>
          </a:p>
        </p:txBody>
      </p:sp>
    </p:spTree>
    <p:extLst>
      <p:ext uri="{BB962C8B-B14F-4D97-AF65-F5344CB8AC3E}">
        <p14:creationId xmlns:p14="http://schemas.microsoft.com/office/powerpoint/2010/main" val="390460119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 advClick="0" advTm="60000">
        <p:randomBar dir="vert"/>
      </p:transition>
    </mc:Choice>
    <mc:Fallback>
      <p:transition advClick="0" advTm="60000">
        <p:randomBar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 smtClean="0"/>
              <a:t>Struktura troškova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4954" y="2603500"/>
            <a:ext cx="8825659" cy="391321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sr-Latn-RS" b="1" dirty="0" smtClean="0"/>
              <a:t>Osnovni troškovi i početna ulaganja bi bila za:</a:t>
            </a:r>
          </a:p>
          <a:p>
            <a:r>
              <a:rPr lang="sr-Latn-RS" b="1" dirty="0" smtClean="0"/>
              <a:t>Osnivanje</a:t>
            </a:r>
          </a:p>
          <a:p>
            <a:r>
              <a:rPr lang="sr-Latn-RS" b="1" dirty="0" smtClean="0"/>
              <a:t>Veb dizajn</a:t>
            </a:r>
          </a:p>
          <a:p>
            <a:r>
              <a:rPr lang="sr-Latn-RS" b="1" dirty="0" smtClean="0"/>
              <a:t>Nabavku materijala</a:t>
            </a:r>
          </a:p>
          <a:p>
            <a:r>
              <a:rPr lang="sr-Latn-RS" b="1" dirty="0" smtClean="0"/>
              <a:t>Uređenje poslovnog prostora</a:t>
            </a:r>
          </a:p>
          <a:p>
            <a:r>
              <a:rPr lang="sr-Latn-RS" b="1" dirty="0" smtClean="0"/>
              <a:t>Nabavka inventara</a:t>
            </a:r>
          </a:p>
          <a:p>
            <a:r>
              <a:rPr lang="sr-Latn-RS" b="1" dirty="0" smtClean="0"/>
              <a:t>Nabavka softvera, računara i prateće opreme</a:t>
            </a:r>
          </a:p>
          <a:p>
            <a:r>
              <a:rPr lang="sr-Latn-RS" b="1" dirty="0" smtClean="0"/>
              <a:t>Pakovanje</a:t>
            </a:r>
          </a:p>
          <a:p>
            <a:r>
              <a:rPr lang="sr-Latn-RS" b="1" dirty="0" smtClean="0"/>
              <a:t>Bruto plate zaposlenih</a:t>
            </a:r>
          </a:p>
          <a:p>
            <a:r>
              <a:rPr lang="sr-Latn-RS" b="1" dirty="0" smtClean="0"/>
              <a:t>Administraciju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69935133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 advClick="0" advTm="60000">
        <p:randomBar dir="vert"/>
      </p:transition>
    </mc:Choice>
    <mc:Fallback>
      <p:transition advClick="0" advTm="60000">
        <p:randomBar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r-Latn-RS" sz="4400" dirty="0" smtClean="0"/>
              <a:t>Hvala na pažnji!!!</a:t>
            </a: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3732226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 advClick="0" advTm="60000">
        <p:randomBar dir="vert"/>
      </p:transition>
    </mc:Choice>
    <mc:Fallback>
      <p:transition advClick="0" advTm="60000">
        <p:randomBar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6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 smtClean="0"/>
              <a:t>Ciljna grupa kupaca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sr-Latn-RS" b="1" dirty="0" smtClean="0"/>
              <a:t>Naše proizvode možemo ponuditi: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sr-Latn-RS" b="1" dirty="0" smtClean="0"/>
              <a:t>Firmama (RTB, FBC, Termal Inženjering, Central-H, Hotel Golden Inn)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sr-Latn-RS" b="1" dirty="0" smtClean="0"/>
              <a:t>Ustanovama ( Zdravstvena, Obrazovna, Kulturna)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sr-Latn-RS" b="1" dirty="0" smtClean="0"/>
              <a:t>Udruženjima (Osobe sa invaliditetom, Penzioneri, Vredne vlajne, Žene slikari)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sr-Latn-RS" b="1" dirty="0" smtClean="0"/>
              <a:t>Pojedincima (Deca od 5-18 godina, Odrasli 18+)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35201593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 advClick="0" advTm="60000">
        <p:randomBar dir="vert"/>
      </p:transition>
    </mc:Choice>
    <mc:Fallback>
      <p:transition advClick="0" advTm="60000">
        <p:randomBar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8194" y="2547257"/>
            <a:ext cx="10141293" cy="3834391"/>
          </a:xfrm>
          <a:solidFill>
            <a:schemeClr val="tx2">
              <a:lumMod val="40000"/>
              <a:lumOff val="60000"/>
            </a:schemeClr>
          </a:solidFill>
        </p:spPr>
        <p:txBody>
          <a:bodyPr/>
          <a:lstStyle/>
          <a:p>
            <a:r>
              <a:rPr lang="sr-Latn-RS" b="1" dirty="0" smtClean="0">
                <a:solidFill>
                  <a:schemeClr val="tx1"/>
                </a:solidFill>
              </a:rPr>
              <a:t>Specijalno dizajnorana šolja </a:t>
            </a:r>
            <a:r>
              <a:rPr lang="sr-Latn-RS" dirty="0" smtClean="0">
                <a:solidFill>
                  <a:schemeClr val="tx1"/>
                </a:solidFill>
              </a:rPr>
              <a:t>može biti povod za razne prilike,rođendan,Novu Godinu,dan zaljubljenih,kao i za sve ostale važne događaje u životu.</a:t>
            </a:r>
          </a:p>
          <a:p>
            <a:r>
              <a:rPr lang="sr-Latn-RS" dirty="0" smtClean="0">
                <a:solidFill>
                  <a:schemeClr val="tx1"/>
                </a:solidFill>
              </a:rPr>
              <a:t>Takodje, možemo Vam ponuditi </a:t>
            </a:r>
            <a:r>
              <a:rPr lang="sr-Latn-RS" b="1" dirty="0" smtClean="0">
                <a:solidFill>
                  <a:schemeClr val="tx1"/>
                </a:solidFill>
              </a:rPr>
              <a:t>šolje za posao</a:t>
            </a:r>
            <a:r>
              <a:rPr lang="sr-Latn-RS" dirty="0" smtClean="0">
                <a:solidFill>
                  <a:schemeClr val="tx1"/>
                </a:solidFill>
              </a:rPr>
              <a:t>:Učinite dosadan dan zanimljivim,uz šolje sa šaljivim natpisima.</a:t>
            </a:r>
          </a:p>
          <a:p>
            <a:r>
              <a:rPr lang="sr-Latn-RS" b="1" dirty="0" smtClean="0">
                <a:solidFill>
                  <a:schemeClr val="tx1"/>
                </a:solidFill>
              </a:rPr>
              <a:t>Šolje za trenutke uživanja:</a:t>
            </a:r>
            <a:r>
              <a:rPr lang="sr-Latn-RS" dirty="0" smtClean="0">
                <a:solidFill>
                  <a:schemeClr val="tx1"/>
                </a:solidFill>
              </a:rPr>
              <a:t>Osmislite Vašu šolju i uživajte ispijajte omiljeni napitak iz nje,za samo Vaše prijatne svakodnevne trenutke.</a:t>
            </a: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820" y="4971780"/>
            <a:ext cx="4732985" cy="189319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9015" y="4409195"/>
            <a:ext cx="3452985" cy="258640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 flipH="1">
            <a:off x="2455781" y="1031513"/>
            <a:ext cx="657061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Latn-RS" sz="3200" b="1" dirty="0" smtClean="0">
                <a:solidFill>
                  <a:schemeClr val="bg1"/>
                </a:solidFill>
              </a:rPr>
              <a:t>Vrednost ponude</a:t>
            </a:r>
          </a:p>
          <a:p>
            <a:r>
              <a:rPr lang="sr-Latn-RS" sz="3200" b="1" dirty="0" smtClean="0">
                <a:solidFill>
                  <a:schemeClr val="bg1"/>
                </a:solidFill>
              </a:rPr>
              <a:t>Šolje </a:t>
            </a:r>
            <a:r>
              <a:rPr lang="sr-Latn-RS" sz="3200" b="1" dirty="0" smtClean="0">
                <a:solidFill>
                  <a:schemeClr val="bg1"/>
                </a:solidFill>
              </a:rPr>
              <a:t>za </a:t>
            </a:r>
            <a:r>
              <a:rPr lang="sr-Latn-RS" sz="3200" b="1" dirty="0" smtClean="0">
                <a:solidFill>
                  <a:schemeClr val="bg1"/>
                </a:solidFill>
              </a:rPr>
              <a:t>omiljeni </a:t>
            </a:r>
            <a:r>
              <a:rPr lang="sr-Latn-RS" sz="3200" b="1" dirty="0" smtClean="0">
                <a:solidFill>
                  <a:schemeClr val="bg1"/>
                </a:solidFill>
              </a:rPr>
              <a:t>napitak</a:t>
            </a:r>
            <a:endParaRPr lang="en-US" sz="3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954740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 advClick="0" advTm="60000">
        <p:randomBar dir="vert"/>
      </p:transition>
    </mc:Choice>
    <mc:Fallback>
      <p:transition advClick="0" advTm="60000">
        <p:randomBar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3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9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" tmFilter="0, 0; 0.125,0.2665; 0.25,0.4; 0.375,0.465; 0.5,0.5;  0.625,0.535; 0.75,0.6; 0.875,0.7335; 1,1">
                                          <p:stCondLst>
                                            <p:cond delay="3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" tmFilter="0, 0; 0.125,0.2665; 0.25,0.4; 0.375,0.465; 0.5,0.5;  0.625,0.535; 0.75,0.6; 0.875,0.7335; 1,1">
                                          <p:stCondLst>
                                            <p:cond delay="7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" tmFilter="0, 0; 0.125,0.2665; 0.25,0.4; 0.375,0.465; 0.5,0.5;  0.625,0.535; 0.75,0.6; 0.875,0.7335; 1,1">
                                          <p:stCondLst>
                                            <p:cond delay="8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1">
                                          <p:stCondLst>
                                            <p:cond delay="3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" decel="50000">
                                          <p:stCondLst>
                                            <p:cond delay="3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1">
                                          <p:stCondLst>
                                            <p:cond delay="7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" decel="50000">
                                          <p:stCondLst>
                                            <p:cond delay="7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1">
                                          <p:stCondLst>
                                            <p:cond delay="8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" decel="50000">
                                          <p:stCondLst>
                                            <p:cond delay="8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1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" decel="50000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3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9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3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3" tmFilter="0, 0; 0.125,0.2665; 0.25,0.4; 0.375,0.465; 0.5,0.5;  0.625,0.535; 0.75,0.6; 0.875,0.7335; 1,1">
                                          <p:stCondLst>
                                            <p:cond delay="3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" tmFilter="0, 0; 0.125,0.2665; 0.25,0.4; 0.375,0.465; 0.5,0.5;  0.625,0.535; 0.75,0.6; 0.875,0.7335; 1,1">
                                          <p:stCondLst>
                                            <p:cond delay="7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" tmFilter="0, 0; 0.125,0.2665; 0.25,0.4; 0.375,0.465; 0.5,0.5;  0.625,0.535; 0.75,0.6; 0.875,0.7335; 1,1">
                                          <p:stCondLst>
                                            <p:cond delay="8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1">
                                          <p:stCondLst>
                                            <p:cond delay="3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1" decel="50000">
                                          <p:stCondLst>
                                            <p:cond delay="3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1">
                                          <p:stCondLst>
                                            <p:cond delay="7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1" decel="50000">
                                          <p:stCondLst>
                                            <p:cond delay="7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1">
                                          <p:stCondLst>
                                            <p:cond delay="8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1" decel="50000">
                                          <p:stCondLst>
                                            <p:cond delay="8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1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1" decel="50000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0"/>
                            </p:stCondLst>
                            <p:childTnLst>
                              <p:par>
                                <p:cTn id="3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10"/>
                            </p:stCondLst>
                            <p:childTnLst>
                              <p:par>
                                <p:cTn id="4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010"/>
                            </p:stCondLst>
                            <p:childTnLst>
                              <p:par>
                                <p:cTn id="4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25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25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b="1" dirty="0" smtClean="0"/>
              <a:t>Šolje sa natpisima</a:t>
            </a:r>
            <a:r>
              <a:rPr lang="sr-Latn-RS" dirty="0" smtClean="0"/>
              <a:t/>
            </a:r>
            <a:br>
              <a:rPr lang="sr-Latn-RS" dirty="0" smtClean="0"/>
            </a:b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4954" y="2603500"/>
            <a:ext cx="10523240" cy="3416300"/>
          </a:xfrm>
          <a:solidFill>
            <a:schemeClr val="tx2">
              <a:lumMod val="40000"/>
              <a:lumOff val="60000"/>
            </a:schemeClr>
          </a:solidFill>
        </p:spPr>
        <p:txBody>
          <a:bodyPr/>
          <a:lstStyle/>
          <a:p>
            <a:pPr marL="0" indent="0">
              <a:buNone/>
            </a:pPr>
            <a:endParaRPr lang="sr-Latn-RS" dirty="0" smtClean="0">
              <a:latin typeface="Bahnschrift" panose="020B0502040204020203" pitchFamily="34" charset="0"/>
            </a:endParaRPr>
          </a:p>
          <a:p>
            <a:r>
              <a:rPr lang="sr-Latn-RS" sz="2400" b="1" dirty="0" smtClean="0">
                <a:solidFill>
                  <a:schemeClr val="tx1"/>
                </a:solidFill>
                <a:latin typeface="Algerian" panose="04020705040A02060702" pitchFamily="82" charset="0"/>
              </a:rPr>
              <a:t>POKLON ŠOLJA</a:t>
            </a:r>
            <a:endParaRPr lang="sr-Latn-RS" sz="2400" b="1" dirty="0" smtClean="0">
              <a:solidFill>
                <a:schemeClr val="tx1"/>
              </a:solidFill>
              <a:latin typeface="Algerian" panose="04020705040A02060702" pitchFamily="82" charset="0"/>
            </a:endParaRPr>
          </a:p>
          <a:p>
            <a:r>
              <a:rPr lang="sr-Latn-RS" sz="2400" b="1" dirty="0" smtClean="0">
                <a:solidFill>
                  <a:schemeClr val="tx1"/>
                </a:solidFill>
                <a:latin typeface="Algerian" panose="04020705040A02060702" pitchFamily="82" charset="0"/>
              </a:rPr>
              <a:t>BRENDIRANA ŠOLJA</a:t>
            </a:r>
            <a:endParaRPr lang="sr-Latn-RS" sz="2400" b="1" dirty="0" smtClean="0">
              <a:solidFill>
                <a:schemeClr val="tx1"/>
              </a:solidFill>
              <a:latin typeface="Algerian" panose="04020705040A02060702" pitchFamily="82" charset="0"/>
            </a:endParaRPr>
          </a:p>
          <a:p>
            <a:r>
              <a:rPr lang="sr-Latn-RS" sz="2400" b="1" dirty="0" smtClean="0">
                <a:solidFill>
                  <a:schemeClr val="tx1"/>
                </a:solidFill>
                <a:latin typeface="Algerian" panose="04020705040A02060702" pitchFamily="82" charset="0"/>
              </a:rPr>
              <a:t>PERSONALIZOVANA ŠOLJA</a:t>
            </a:r>
            <a:endParaRPr lang="sr-Latn-RS" sz="2400" b="1" dirty="0" smtClean="0">
              <a:solidFill>
                <a:schemeClr val="tx1"/>
              </a:solidFill>
              <a:latin typeface="Algerian" panose="04020705040A02060702" pitchFamily="82" charset="0"/>
            </a:endParaRPr>
          </a:p>
          <a:p>
            <a:r>
              <a:rPr lang="sr-Latn-RS" sz="2400" b="1" dirty="0" smtClean="0">
                <a:solidFill>
                  <a:schemeClr val="tx1"/>
                </a:solidFill>
                <a:latin typeface="Algerian" panose="04020705040A02060702" pitchFamily="82" charset="0"/>
              </a:rPr>
              <a:t>REKLAMNA ŠOLJA</a:t>
            </a:r>
            <a:endParaRPr lang="sr-Latn-RS" sz="2400" b="1" dirty="0" smtClean="0">
              <a:solidFill>
                <a:schemeClr val="tx1"/>
              </a:solidFill>
              <a:latin typeface="Algerian" panose="04020705040A02060702" pitchFamily="82" charset="0"/>
            </a:endParaRPr>
          </a:p>
          <a:p>
            <a:pPr marL="0" indent="0">
              <a:buNone/>
            </a:pPr>
            <a:endParaRPr lang="sr-Latn-RS" dirty="0" smtClean="0">
              <a:latin typeface="Bahnschrift" panose="020B0502040204020203" pitchFamily="34" charset="0"/>
            </a:endParaRPr>
          </a:p>
          <a:p>
            <a:pPr marL="0" indent="0">
              <a:buNone/>
            </a:pPr>
            <a:endParaRPr lang="sr-Latn-RS" dirty="0">
              <a:latin typeface="Bahnschrift" panose="020B0502040204020203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56023" y="2603500"/>
            <a:ext cx="3222171" cy="341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596944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 advClick="0" advTm="60000">
        <p:randomBar dir="vert"/>
      </p:transition>
    </mc:Choice>
    <mc:Fallback>
      <p:transition advClick="0" advTm="60000">
        <p:randomBar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1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"/>
                            </p:stCondLst>
                            <p:childTnLst>
                              <p:par>
                                <p:cTn id="9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5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60"/>
                            </p:stCondLst>
                            <p:childTnLst>
                              <p:par>
                                <p:cTn id="13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2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60"/>
                            </p:stCondLst>
                            <p:childTnLst>
                              <p:par>
                                <p:cTn id="17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1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70"/>
                            </p:stCondLst>
                            <p:childTnLst>
                              <p:par>
                                <p:cTn id="2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7789551" cy="886685"/>
          </a:xfrm>
        </p:spPr>
        <p:txBody>
          <a:bodyPr/>
          <a:lstStyle/>
          <a:p>
            <a:r>
              <a:rPr lang="sr-Latn-RS" sz="4000" b="1" dirty="0" smtClean="0"/>
              <a:t>Specijalno dizajnirane šolje</a:t>
            </a:r>
            <a:endParaRPr lang="en-US" sz="4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515291"/>
            <a:ext cx="12192000" cy="5851424"/>
          </a:xfrm>
        </p:spPr>
        <p:txBody>
          <a:bodyPr/>
          <a:lstStyle/>
          <a:p>
            <a:pPr marL="0" indent="0">
              <a:buNone/>
            </a:pPr>
            <a:r>
              <a:rPr lang="sr-Latn-RS" b="1" dirty="0" smtClean="0">
                <a:solidFill>
                  <a:schemeClr val="accent3">
                    <a:lumMod val="20000"/>
                    <a:lumOff val="80000"/>
                  </a:schemeClr>
                </a:solidFill>
              </a:rPr>
              <a:t>         </a:t>
            </a:r>
            <a:r>
              <a:rPr lang="sr-Latn-RS" b="1" dirty="0" smtClean="0">
                <a:solidFill>
                  <a:schemeClr val="accent3">
                    <a:lumMod val="20000"/>
                    <a:lumOff val="80000"/>
                  </a:schemeClr>
                </a:solidFill>
                <a:latin typeface="Bahnschrift" panose="020B0502040204020203" pitchFamily="34" charset="0"/>
              </a:rPr>
              <a:t>Osmislite natpis,koji će izmamiti osmeh na lice Vama ili vašim najdražima,budite kreativni.</a:t>
            </a:r>
          </a:p>
          <a:p>
            <a:pPr marL="0" indent="0">
              <a:buNone/>
            </a:pPr>
            <a:endParaRPr lang="en-US" dirty="0">
              <a:latin typeface="Bahnschrift" panose="020B0502040204020203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289" y="2719588"/>
            <a:ext cx="2724150" cy="16764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96018" y="2511649"/>
            <a:ext cx="1962150" cy="23241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3457" y="2719588"/>
            <a:ext cx="4079244" cy="40974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916451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 advClick="0" advTm="60000">
        <p:randomBar dir="vert"/>
      </p:transition>
    </mc:Choice>
    <mc:Fallback>
      <p:transition advClick="0" advTm="60000">
        <p:randomBar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b="1" dirty="0" smtClean="0"/>
              <a:t>O nama: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sr-Latn-RS" b="1" dirty="0" smtClean="0"/>
              <a:t>Poštovani,</a:t>
            </a:r>
            <a:endParaRPr lang="sr-Latn-RS" b="1" dirty="0"/>
          </a:p>
          <a:p>
            <a:pPr marL="0" indent="0">
              <a:buNone/>
            </a:pPr>
            <a:r>
              <a:rPr lang="sr-Latn-RS" b="1" dirty="0" smtClean="0"/>
              <a:t>Ideja firme MOJA ŠOLJICA je da se uspešno bavi štampom, pakovanjem i prodajom dizajniranih šolja neophodnih za savremene ugostiteljske i poslovne objekte koji drže do svog ugleda, kao i za pojedince koji žele da obraduju sebe ili sebi drage osobe.</a:t>
            </a:r>
          </a:p>
          <a:p>
            <a:pPr marL="0" indent="0">
              <a:buNone/>
            </a:pPr>
            <a:r>
              <a:rPr lang="sr-Latn-RS" b="1" dirty="0" smtClean="0"/>
              <a:t>U susret će Vam izaći i naši dizajneri sa sugestijama i predlozima koji će Vam olakšati proces pripreme za štampu koja je potrebna prilikom svake prve porudžbine Vaše šolje.</a:t>
            </a:r>
            <a:endParaRPr lang="sr-Latn-RS" b="1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07093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 advClick="0" advTm="60000">
        <p:randomBar dir="vert"/>
      </p:transition>
    </mc:Choice>
    <mc:Fallback>
      <p:transition advClick="0" advTm="60000">
        <p:randomBar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6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42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761413" cy="1061194"/>
          </a:xfrm>
        </p:spPr>
        <p:txBody>
          <a:bodyPr/>
          <a:lstStyle/>
          <a:p>
            <a:r>
              <a:rPr lang="en-US" sz="2400" b="1" dirty="0"/>
              <a:t>Da li </a:t>
            </a:r>
            <a:r>
              <a:rPr lang="en-US" sz="2400" b="1" dirty="0" err="1"/>
              <a:t>ste</a:t>
            </a:r>
            <a:r>
              <a:rPr lang="en-US" sz="2400" b="1" dirty="0"/>
              <a:t> </a:t>
            </a:r>
            <a:r>
              <a:rPr lang="en-US" sz="2400" b="1" dirty="0" err="1"/>
              <a:t>znali</a:t>
            </a:r>
            <a:r>
              <a:rPr lang="en-US" sz="2400" b="1" dirty="0"/>
              <a:t> da </a:t>
            </a:r>
            <a:r>
              <a:rPr lang="en-US" sz="2400" b="1" dirty="0" err="1"/>
              <a:t>boja</a:t>
            </a:r>
            <a:r>
              <a:rPr lang="en-US" sz="2400" b="1" dirty="0"/>
              <a:t> </a:t>
            </a:r>
            <a:r>
              <a:rPr lang="en-US" sz="2400" b="1" dirty="0" err="1"/>
              <a:t>šoljice</a:t>
            </a:r>
            <a:r>
              <a:rPr lang="en-US" sz="2400" b="1" dirty="0"/>
              <a:t> u </a:t>
            </a:r>
            <a:r>
              <a:rPr lang="en-US" sz="2400" b="1" dirty="0" err="1"/>
              <a:t>koju</a:t>
            </a:r>
            <a:r>
              <a:rPr lang="en-US" sz="2400" b="1" dirty="0"/>
              <a:t> je </a:t>
            </a:r>
            <a:r>
              <a:rPr lang="en-US" sz="2400" b="1" dirty="0" err="1"/>
              <a:t>sipana</a:t>
            </a:r>
            <a:r>
              <a:rPr lang="en-US" sz="2400" b="1" dirty="0"/>
              <a:t> </a:t>
            </a:r>
            <a:r>
              <a:rPr lang="en-US" sz="2400" b="1" dirty="0" err="1"/>
              <a:t>vrela</a:t>
            </a:r>
            <a:r>
              <a:rPr lang="en-US" sz="2400" b="1" dirty="0"/>
              <a:t> </a:t>
            </a:r>
            <a:r>
              <a:rPr lang="en-US" sz="2400" b="1" dirty="0" err="1"/>
              <a:t>kafa</a:t>
            </a:r>
            <a:r>
              <a:rPr lang="en-US" sz="2400" b="1" dirty="0"/>
              <a:t> </a:t>
            </a:r>
            <a:r>
              <a:rPr lang="en-US" sz="2400" b="1" dirty="0" err="1"/>
              <a:t>utiče</a:t>
            </a:r>
            <a:r>
              <a:rPr lang="en-US" sz="2400" b="1" dirty="0"/>
              <a:t> </a:t>
            </a:r>
            <a:r>
              <a:rPr lang="en-US" sz="2400" b="1" dirty="0" err="1"/>
              <a:t>na</a:t>
            </a:r>
            <a:r>
              <a:rPr lang="en-US" sz="2400" b="1" dirty="0"/>
              <a:t> to </a:t>
            </a:r>
            <a:r>
              <a:rPr lang="en-US" sz="2400" b="1" dirty="0" err="1"/>
              <a:t>koliko</a:t>
            </a:r>
            <a:r>
              <a:rPr lang="en-US" sz="2400" b="1" dirty="0"/>
              <a:t> </a:t>
            </a:r>
            <a:r>
              <a:rPr lang="en-US" sz="2400" b="1" dirty="0" err="1"/>
              <a:t>će</a:t>
            </a:r>
            <a:r>
              <a:rPr lang="en-US" sz="2400" b="1" dirty="0"/>
              <a:t> se </a:t>
            </a:r>
            <a:r>
              <a:rPr lang="en-US" sz="2400" b="1" dirty="0" err="1"/>
              <a:t>brzo</a:t>
            </a:r>
            <a:r>
              <a:rPr lang="en-US" sz="2400" b="1" dirty="0"/>
              <a:t> </a:t>
            </a:r>
            <a:r>
              <a:rPr lang="en-US" sz="2400" b="1" dirty="0" err="1"/>
              <a:t>ona</a:t>
            </a:r>
            <a:r>
              <a:rPr lang="en-US" sz="2400" b="1" dirty="0"/>
              <a:t> </a:t>
            </a:r>
            <a:r>
              <a:rPr lang="en-US" sz="2400" b="1" dirty="0" err="1"/>
              <a:t>hladiti</a:t>
            </a:r>
            <a:r>
              <a:rPr lang="en-US" sz="2400" b="1" dirty="0"/>
              <a:t>? </a:t>
            </a:r>
            <a:br>
              <a:rPr lang="en-US" sz="2400" b="1" dirty="0"/>
            </a:br>
            <a:endParaRPr lang="en-US" sz="24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4954" y="2603500"/>
            <a:ext cx="8825659" cy="4254500"/>
          </a:xfrm>
        </p:spPr>
        <p:txBody>
          <a:bodyPr>
            <a:normAutofit lnSpcReduction="10000"/>
          </a:bodyPr>
          <a:lstStyle/>
          <a:p>
            <a:r>
              <a:rPr lang="en-US" b="1" dirty="0" err="1"/>
              <a:t>Kada</a:t>
            </a:r>
            <a:r>
              <a:rPr lang="en-US" b="1" dirty="0"/>
              <a:t> se </a:t>
            </a:r>
            <a:r>
              <a:rPr lang="en-US" b="1" dirty="0" err="1"/>
              <a:t>sprema</a:t>
            </a:r>
            <a:r>
              <a:rPr lang="en-US" b="1" dirty="0"/>
              <a:t> </a:t>
            </a:r>
            <a:r>
              <a:rPr lang="en-US" b="1" dirty="0" err="1"/>
              <a:t>kafa</a:t>
            </a:r>
            <a:r>
              <a:rPr lang="en-US" b="1" dirty="0"/>
              <a:t> </a:t>
            </a:r>
            <a:r>
              <a:rPr lang="en-US" b="1" dirty="0" err="1"/>
              <a:t>i</a:t>
            </a:r>
            <a:r>
              <a:rPr lang="en-US" b="1" dirty="0"/>
              <a:t> </a:t>
            </a:r>
            <a:r>
              <a:rPr lang="en-US" b="1" dirty="0" err="1"/>
              <a:t>voda</a:t>
            </a:r>
            <a:r>
              <a:rPr lang="en-US" b="1" dirty="0"/>
              <a:t> u </a:t>
            </a:r>
            <a:r>
              <a:rPr lang="en-US" b="1" dirty="0" err="1"/>
              <a:t>lončetu</a:t>
            </a:r>
            <a:r>
              <a:rPr lang="en-US" b="1" dirty="0"/>
              <a:t> </a:t>
            </a:r>
            <a:r>
              <a:rPr lang="en-US" b="1" dirty="0" err="1"/>
              <a:t>provri</a:t>
            </a:r>
            <a:r>
              <a:rPr lang="en-US" b="1" dirty="0"/>
              <a:t>, </a:t>
            </a:r>
            <a:r>
              <a:rPr lang="en-US" b="1" dirty="0" err="1"/>
              <a:t>njena</a:t>
            </a:r>
            <a:r>
              <a:rPr lang="en-US" b="1" dirty="0"/>
              <a:t> </a:t>
            </a:r>
            <a:r>
              <a:rPr lang="en-US" b="1" dirty="0" err="1"/>
              <a:t>temperatura</a:t>
            </a:r>
            <a:r>
              <a:rPr lang="en-US" b="1" dirty="0"/>
              <a:t> </a:t>
            </a:r>
            <a:r>
              <a:rPr lang="en-US" b="1" dirty="0" err="1"/>
              <a:t>iznosi</a:t>
            </a:r>
            <a:r>
              <a:rPr lang="en-US" b="1" dirty="0"/>
              <a:t> 100 </a:t>
            </a:r>
            <a:r>
              <a:rPr lang="en-US" b="1" dirty="0" err="1"/>
              <a:t>stepeni</a:t>
            </a:r>
            <a:r>
              <a:rPr lang="en-US" b="1" dirty="0"/>
              <a:t>, a </a:t>
            </a:r>
            <a:r>
              <a:rPr lang="en-US" b="1" dirty="0" err="1"/>
              <a:t>interesantno</a:t>
            </a:r>
            <a:r>
              <a:rPr lang="en-US" b="1" dirty="0"/>
              <a:t> je da </a:t>
            </a:r>
            <a:r>
              <a:rPr lang="en-US" b="1" dirty="0" err="1"/>
              <a:t>svega</a:t>
            </a:r>
            <a:r>
              <a:rPr lang="en-US" b="1" dirty="0"/>
              <a:t> </a:t>
            </a:r>
            <a:r>
              <a:rPr lang="en-US" b="1" dirty="0" err="1"/>
              <a:t>minut</a:t>
            </a:r>
            <a:r>
              <a:rPr lang="en-US" b="1" dirty="0"/>
              <a:t> </a:t>
            </a:r>
            <a:r>
              <a:rPr lang="en-US" b="1" dirty="0" err="1"/>
              <a:t>kasnije</a:t>
            </a:r>
            <a:r>
              <a:rPr lang="en-US" b="1" dirty="0"/>
              <a:t> </a:t>
            </a:r>
            <a:r>
              <a:rPr lang="en-US" b="1" dirty="0" err="1"/>
              <a:t>ona</a:t>
            </a:r>
            <a:r>
              <a:rPr lang="en-US" b="1" dirty="0"/>
              <a:t> </a:t>
            </a:r>
            <a:r>
              <a:rPr lang="en-US" b="1" dirty="0" err="1"/>
              <a:t>iznosi</a:t>
            </a:r>
            <a:r>
              <a:rPr lang="en-US" b="1" dirty="0"/>
              <a:t> </a:t>
            </a:r>
            <a:r>
              <a:rPr lang="en-US" b="1" dirty="0" err="1"/>
              <a:t>pedeset</a:t>
            </a:r>
            <a:r>
              <a:rPr lang="en-US" b="1" dirty="0"/>
              <a:t> </a:t>
            </a:r>
            <a:r>
              <a:rPr lang="en-US" b="1" dirty="0" err="1"/>
              <a:t>stepeni</a:t>
            </a:r>
            <a:endParaRPr lang="en-US" b="1" dirty="0"/>
          </a:p>
          <a:p>
            <a:r>
              <a:rPr lang="en-US" b="1" dirty="0" err="1"/>
              <a:t>Verovatno</a:t>
            </a:r>
            <a:r>
              <a:rPr lang="en-US" b="1" dirty="0"/>
              <a:t> </a:t>
            </a:r>
            <a:r>
              <a:rPr lang="en-US" b="1" dirty="0" err="1"/>
              <a:t>nikad</a:t>
            </a:r>
            <a:r>
              <a:rPr lang="en-US" b="1" dirty="0"/>
              <a:t> </a:t>
            </a:r>
            <a:r>
              <a:rPr lang="en-US" b="1" dirty="0" err="1"/>
              <a:t>niste</a:t>
            </a:r>
            <a:r>
              <a:rPr lang="en-US" b="1" dirty="0"/>
              <a:t> </a:t>
            </a:r>
            <a:r>
              <a:rPr lang="en-US" b="1" dirty="0" err="1"/>
              <a:t>obratili</a:t>
            </a:r>
            <a:r>
              <a:rPr lang="en-US" b="1" dirty="0"/>
              <a:t> </a:t>
            </a:r>
            <a:r>
              <a:rPr lang="en-US" b="1" dirty="0" err="1"/>
              <a:t>pažnju</a:t>
            </a:r>
            <a:r>
              <a:rPr lang="en-US" b="1" dirty="0"/>
              <a:t>, </a:t>
            </a:r>
            <a:r>
              <a:rPr lang="en-US" b="1" dirty="0" err="1"/>
              <a:t>ali</a:t>
            </a:r>
            <a:r>
              <a:rPr lang="en-US" b="1" dirty="0"/>
              <a:t> </a:t>
            </a:r>
            <a:r>
              <a:rPr lang="en-US" b="1" dirty="0" err="1"/>
              <a:t>boja</a:t>
            </a:r>
            <a:r>
              <a:rPr lang="en-US" b="1" dirty="0"/>
              <a:t> </a:t>
            </a:r>
            <a:r>
              <a:rPr lang="en-US" b="1" dirty="0" err="1"/>
              <a:t>šoljice</a:t>
            </a:r>
            <a:r>
              <a:rPr lang="en-US" b="1" dirty="0"/>
              <a:t> u </a:t>
            </a:r>
            <a:r>
              <a:rPr lang="en-US" b="1" dirty="0" err="1"/>
              <a:t>koju</a:t>
            </a:r>
            <a:r>
              <a:rPr lang="en-US" b="1" dirty="0"/>
              <a:t> je </a:t>
            </a:r>
            <a:r>
              <a:rPr lang="en-US" b="1" dirty="0" err="1"/>
              <a:t>sipana</a:t>
            </a:r>
            <a:r>
              <a:rPr lang="en-US" b="1" dirty="0"/>
              <a:t> </a:t>
            </a:r>
            <a:r>
              <a:rPr lang="en-US" b="1" dirty="0" err="1"/>
              <a:t>vrela</a:t>
            </a:r>
            <a:r>
              <a:rPr lang="en-US" b="1" dirty="0"/>
              <a:t> </a:t>
            </a:r>
            <a:r>
              <a:rPr lang="en-US" b="1" dirty="0" err="1"/>
              <a:t>kafa</a:t>
            </a:r>
            <a:r>
              <a:rPr lang="en-US" b="1" dirty="0"/>
              <a:t> </a:t>
            </a:r>
            <a:r>
              <a:rPr lang="en-US" b="1" dirty="0" err="1"/>
              <a:t>utiče</a:t>
            </a:r>
            <a:r>
              <a:rPr lang="en-US" b="1" dirty="0"/>
              <a:t> </a:t>
            </a:r>
            <a:r>
              <a:rPr lang="en-US" b="1" dirty="0" err="1"/>
              <a:t>na</a:t>
            </a:r>
            <a:r>
              <a:rPr lang="en-US" b="1" dirty="0"/>
              <a:t> to </a:t>
            </a:r>
            <a:r>
              <a:rPr lang="en-US" b="1" dirty="0" err="1"/>
              <a:t>koliko</a:t>
            </a:r>
            <a:r>
              <a:rPr lang="en-US" b="1" dirty="0"/>
              <a:t> </a:t>
            </a:r>
            <a:r>
              <a:rPr lang="en-US" b="1" dirty="0" err="1"/>
              <a:t>će</a:t>
            </a:r>
            <a:r>
              <a:rPr lang="en-US" b="1" dirty="0"/>
              <a:t> se </a:t>
            </a:r>
            <a:r>
              <a:rPr lang="en-US" b="1" dirty="0" err="1"/>
              <a:t>brzo</a:t>
            </a:r>
            <a:r>
              <a:rPr lang="en-US" b="1" dirty="0"/>
              <a:t> </a:t>
            </a:r>
            <a:r>
              <a:rPr lang="en-US" b="1" dirty="0" err="1"/>
              <a:t>ona</a:t>
            </a:r>
            <a:r>
              <a:rPr lang="en-US" b="1" dirty="0"/>
              <a:t> </a:t>
            </a:r>
            <a:r>
              <a:rPr lang="en-US" b="1" dirty="0" err="1"/>
              <a:t>hladiti</a:t>
            </a:r>
            <a:r>
              <a:rPr lang="en-US" b="1" dirty="0"/>
              <a:t>. </a:t>
            </a:r>
            <a:r>
              <a:rPr lang="en-US" b="1" dirty="0" err="1"/>
              <a:t>Jeste</a:t>
            </a:r>
            <a:r>
              <a:rPr lang="en-US" b="1" dirty="0"/>
              <a:t> li </a:t>
            </a:r>
            <a:r>
              <a:rPr lang="en-US" b="1" dirty="0" err="1"/>
              <a:t>primetili</a:t>
            </a:r>
            <a:r>
              <a:rPr lang="en-US" b="1" dirty="0"/>
              <a:t> da </a:t>
            </a:r>
            <a:r>
              <a:rPr lang="en-US" b="1" dirty="0" err="1"/>
              <a:t>će</a:t>
            </a:r>
            <a:r>
              <a:rPr lang="en-US" b="1" dirty="0"/>
              <a:t> </a:t>
            </a:r>
            <a:r>
              <a:rPr lang="en-US" b="1" dirty="0" err="1"/>
              <a:t>vam</a:t>
            </a:r>
            <a:r>
              <a:rPr lang="en-US" b="1" dirty="0"/>
              <a:t> </a:t>
            </a:r>
            <a:r>
              <a:rPr lang="en-US" b="1" dirty="0" err="1"/>
              <a:t>tokom</a:t>
            </a:r>
            <a:r>
              <a:rPr lang="en-US" b="1" dirty="0"/>
              <a:t> </a:t>
            </a:r>
            <a:r>
              <a:rPr lang="en-US" b="1" dirty="0" err="1"/>
              <a:t>vrelih</a:t>
            </a:r>
            <a:r>
              <a:rPr lang="en-US" b="1" dirty="0"/>
              <a:t>, </a:t>
            </a:r>
            <a:r>
              <a:rPr lang="en-US" b="1" dirty="0" err="1"/>
              <a:t>letnjih</a:t>
            </a:r>
            <a:r>
              <a:rPr lang="en-US" b="1" dirty="0"/>
              <a:t> </a:t>
            </a:r>
            <a:r>
              <a:rPr lang="en-US" b="1" dirty="0" err="1"/>
              <a:t>dana</a:t>
            </a:r>
            <a:r>
              <a:rPr lang="en-US" b="1" dirty="0"/>
              <a:t> </a:t>
            </a:r>
            <a:r>
              <a:rPr lang="en-US" b="1" dirty="0" err="1"/>
              <a:t>biti</a:t>
            </a:r>
            <a:r>
              <a:rPr lang="en-US" b="1" dirty="0"/>
              <a:t> </a:t>
            </a:r>
            <a:r>
              <a:rPr lang="en-US" b="1" dirty="0" err="1"/>
              <a:t>još</a:t>
            </a:r>
            <a:r>
              <a:rPr lang="en-US" b="1" dirty="0"/>
              <a:t> </a:t>
            </a:r>
            <a:r>
              <a:rPr lang="en-US" b="1" dirty="0" err="1"/>
              <a:t>toplije</a:t>
            </a:r>
            <a:r>
              <a:rPr lang="en-US" b="1" dirty="0"/>
              <a:t> </a:t>
            </a:r>
            <a:r>
              <a:rPr lang="en-US" b="1" dirty="0" err="1"/>
              <a:t>ukoliko</a:t>
            </a:r>
            <a:r>
              <a:rPr lang="en-US" b="1" dirty="0"/>
              <a:t> </a:t>
            </a:r>
            <a:r>
              <a:rPr lang="en-US" b="1" dirty="0" err="1"/>
              <a:t>obučete</a:t>
            </a:r>
            <a:r>
              <a:rPr lang="en-US" b="1" dirty="0"/>
              <a:t> </a:t>
            </a:r>
            <a:r>
              <a:rPr lang="en-US" b="1" dirty="0" err="1"/>
              <a:t>crnu</a:t>
            </a:r>
            <a:r>
              <a:rPr lang="en-US" b="1" dirty="0"/>
              <a:t> </a:t>
            </a:r>
            <a:r>
              <a:rPr lang="en-US" b="1" dirty="0" err="1"/>
              <a:t>majicu</a:t>
            </a:r>
            <a:r>
              <a:rPr lang="en-US" b="1" dirty="0"/>
              <a:t>?</a:t>
            </a:r>
          </a:p>
          <a:p>
            <a:r>
              <a:rPr lang="en-US" b="1" dirty="0" err="1"/>
              <a:t>Razlog</a:t>
            </a:r>
            <a:r>
              <a:rPr lang="en-US" b="1" dirty="0"/>
              <a:t> </a:t>
            </a:r>
            <a:r>
              <a:rPr lang="en-US" b="1" dirty="0" err="1"/>
              <a:t>za</a:t>
            </a:r>
            <a:r>
              <a:rPr lang="en-US" b="1" dirty="0"/>
              <a:t> to je </a:t>
            </a:r>
            <a:r>
              <a:rPr lang="en-US" b="1" dirty="0" err="1"/>
              <a:t>jednostavan</a:t>
            </a:r>
            <a:r>
              <a:rPr lang="en-US" b="1" dirty="0"/>
              <a:t>: </a:t>
            </a:r>
            <a:r>
              <a:rPr lang="en-US" b="1" dirty="0" err="1"/>
              <a:t>tamni</a:t>
            </a:r>
            <a:r>
              <a:rPr lang="en-US" b="1" dirty="0"/>
              <a:t> </a:t>
            </a:r>
            <a:r>
              <a:rPr lang="en-US" b="1" dirty="0" err="1"/>
              <a:t>predmeti</a:t>
            </a:r>
            <a:r>
              <a:rPr lang="en-US" b="1" dirty="0"/>
              <a:t> </a:t>
            </a:r>
            <a:r>
              <a:rPr lang="en-US" b="1" dirty="0" err="1"/>
              <a:t>brže</a:t>
            </a:r>
            <a:r>
              <a:rPr lang="en-US" b="1" dirty="0"/>
              <a:t> </a:t>
            </a:r>
            <a:r>
              <a:rPr lang="en-US" b="1" dirty="0" err="1"/>
              <a:t>apsorbuju</a:t>
            </a:r>
            <a:r>
              <a:rPr lang="en-US" b="1" dirty="0"/>
              <a:t> </a:t>
            </a:r>
            <a:r>
              <a:rPr lang="en-US" b="1" dirty="0" err="1"/>
              <a:t>toplotu</a:t>
            </a:r>
            <a:r>
              <a:rPr lang="en-US" b="1" dirty="0"/>
              <a:t>. </a:t>
            </a:r>
            <a:r>
              <a:rPr lang="en-US" b="1" dirty="0" err="1"/>
              <a:t>Vrela</a:t>
            </a:r>
            <a:r>
              <a:rPr lang="en-US" b="1" dirty="0"/>
              <a:t> </a:t>
            </a:r>
            <a:r>
              <a:rPr lang="en-US" b="1" dirty="0" err="1"/>
              <a:t>kafa</a:t>
            </a:r>
            <a:r>
              <a:rPr lang="en-US" b="1" dirty="0"/>
              <a:t> </a:t>
            </a:r>
            <a:r>
              <a:rPr lang="en-US" b="1" dirty="0" err="1"/>
              <a:t>nije</a:t>
            </a:r>
            <a:r>
              <a:rPr lang="en-US" b="1" dirty="0"/>
              <a:t> </a:t>
            </a:r>
            <a:r>
              <a:rPr lang="en-US" b="1" dirty="0" err="1"/>
              <a:t>izuzetak</a:t>
            </a:r>
            <a:r>
              <a:rPr lang="en-US" b="1" dirty="0"/>
              <a:t>. Na </a:t>
            </a:r>
            <a:r>
              <a:rPr lang="en-US" b="1" dirty="0" err="1"/>
              <a:t>isti</a:t>
            </a:r>
            <a:r>
              <a:rPr lang="en-US" b="1" dirty="0"/>
              <a:t> </a:t>
            </a:r>
            <a:r>
              <a:rPr lang="en-US" b="1" dirty="0" err="1"/>
              <a:t>način</a:t>
            </a:r>
            <a:r>
              <a:rPr lang="en-US" b="1" dirty="0"/>
              <a:t> </a:t>
            </a:r>
            <a:r>
              <a:rPr lang="en-US" b="1" dirty="0" err="1"/>
              <a:t>crna</a:t>
            </a:r>
            <a:r>
              <a:rPr lang="en-US" b="1" dirty="0"/>
              <a:t> </a:t>
            </a:r>
            <a:r>
              <a:rPr lang="en-US" b="1" dirty="0" err="1"/>
              <a:t>boja</a:t>
            </a:r>
            <a:r>
              <a:rPr lang="en-US" b="1" dirty="0"/>
              <a:t> </a:t>
            </a:r>
            <a:r>
              <a:rPr lang="en-US" b="1" dirty="0" err="1"/>
              <a:t>šolje</a:t>
            </a:r>
            <a:r>
              <a:rPr lang="en-US" b="1" dirty="0"/>
              <a:t> </a:t>
            </a:r>
            <a:r>
              <a:rPr lang="en-US" b="1" dirty="0" err="1"/>
              <a:t>deluje</a:t>
            </a:r>
            <a:r>
              <a:rPr lang="en-US" b="1" dirty="0"/>
              <a:t> </a:t>
            </a:r>
            <a:r>
              <a:rPr lang="en-US" b="1" dirty="0" err="1"/>
              <a:t>na</a:t>
            </a:r>
            <a:r>
              <a:rPr lang="en-US" b="1" dirty="0"/>
              <a:t> </a:t>
            </a:r>
            <a:r>
              <a:rPr lang="en-US" b="1" dirty="0" err="1"/>
              <a:t>vrelu</a:t>
            </a:r>
            <a:r>
              <a:rPr lang="en-US" b="1" dirty="0"/>
              <a:t> </a:t>
            </a:r>
            <a:r>
              <a:rPr lang="en-US" b="1" dirty="0" err="1"/>
              <a:t>kafu</a:t>
            </a:r>
            <a:r>
              <a:rPr lang="en-US" b="1" dirty="0"/>
              <a:t> </a:t>
            </a:r>
            <a:r>
              <a:rPr lang="en-US" b="1" dirty="0" err="1"/>
              <a:t>koju</a:t>
            </a:r>
            <a:r>
              <a:rPr lang="en-US" b="1" dirty="0"/>
              <a:t> </a:t>
            </a:r>
            <a:r>
              <a:rPr lang="en-US" b="1" dirty="0" err="1"/>
              <a:t>ste</a:t>
            </a:r>
            <a:r>
              <a:rPr lang="en-US" b="1" dirty="0"/>
              <a:t> u </a:t>
            </a:r>
            <a:r>
              <a:rPr lang="en-US" b="1" dirty="0" err="1"/>
              <a:t>nju</a:t>
            </a:r>
            <a:r>
              <a:rPr lang="en-US" b="1" dirty="0"/>
              <a:t> </a:t>
            </a:r>
            <a:r>
              <a:rPr lang="en-US" b="1" dirty="0" err="1"/>
              <a:t>sipali</a:t>
            </a:r>
            <a:r>
              <a:rPr lang="en-US" b="1" dirty="0"/>
              <a:t>, </a:t>
            </a:r>
            <a:r>
              <a:rPr lang="en-US" b="1" dirty="0" err="1"/>
              <a:t>što</a:t>
            </a:r>
            <a:r>
              <a:rPr lang="en-US" b="1" dirty="0"/>
              <a:t> </a:t>
            </a:r>
            <a:r>
              <a:rPr lang="en-US" b="1" dirty="0" err="1"/>
              <a:t>znači</a:t>
            </a:r>
            <a:r>
              <a:rPr lang="en-US" b="1" dirty="0"/>
              <a:t> da bi, </a:t>
            </a:r>
            <a:r>
              <a:rPr lang="en-US" b="1" dirty="0" err="1"/>
              <a:t>ukoliko</a:t>
            </a:r>
            <a:r>
              <a:rPr lang="en-US" b="1" dirty="0"/>
              <a:t> </a:t>
            </a:r>
            <a:r>
              <a:rPr lang="en-US" b="1" dirty="0" err="1"/>
              <a:t>žurite</a:t>
            </a:r>
            <a:r>
              <a:rPr lang="en-US" b="1" dirty="0"/>
              <a:t> </a:t>
            </a:r>
            <a:r>
              <a:rPr lang="en-US" b="1" dirty="0" err="1"/>
              <a:t>i</a:t>
            </a:r>
            <a:r>
              <a:rPr lang="en-US" b="1" dirty="0"/>
              <a:t> </a:t>
            </a:r>
            <a:r>
              <a:rPr lang="en-US" b="1" dirty="0" err="1"/>
              <a:t>morate</a:t>
            </a:r>
            <a:r>
              <a:rPr lang="en-US" b="1" dirty="0"/>
              <a:t> </a:t>
            </a:r>
            <a:r>
              <a:rPr lang="en-US" b="1" dirty="0" err="1"/>
              <a:t>brzo</a:t>
            </a:r>
            <a:r>
              <a:rPr lang="en-US" b="1" dirty="0"/>
              <a:t> da </a:t>
            </a:r>
            <a:r>
              <a:rPr lang="en-US" b="1" dirty="0" err="1"/>
              <a:t>popijete</a:t>
            </a:r>
            <a:r>
              <a:rPr lang="en-US" b="1" dirty="0"/>
              <a:t> </a:t>
            </a:r>
            <a:r>
              <a:rPr lang="en-US" b="1" dirty="0" err="1"/>
              <a:t>kafu</a:t>
            </a:r>
            <a:r>
              <a:rPr lang="en-US" b="1" dirty="0"/>
              <a:t>, </a:t>
            </a:r>
            <a:r>
              <a:rPr lang="en-US" b="1" dirty="0" err="1"/>
              <a:t>trebalo</a:t>
            </a:r>
            <a:r>
              <a:rPr lang="en-US" b="1" dirty="0"/>
              <a:t> da se </a:t>
            </a:r>
            <a:r>
              <a:rPr lang="en-US" b="1" dirty="0" err="1"/>
              <a:t>odlučite</a:t>
            </a:r>
            <a:r>
              <a:rPr lang="en-US" b="1" dirty="0"/>
              <a:t> </a:t>
            </a:r>
            <a:r>
              <a:rPr lang="en-US" b="1" dirty="0" err="1"/>
              <a:t>za</a:t>
            </a:r>
            <a:r>
              <a:rPr lang="en-US" b="1" dirty="0"/>
              <a:t> </a:t>
            </a:r>
            <a:r>
              <a:rPr lang="en-US" b="1" dirty="0" err="1"/>
              <a:t>crnu</a:t>
            </a:r>
            <a:r>
              <a:rPr lang="en-US" b="1" dirty="0"/>
              <a:t>, a ne </a:t>
            </a:r>
            <a:r>
              <a:rPr lang="en-US" b="1" dirty="0" err="1"/>
              <a:t>belu</a:t>
            </a:r>
            <a:r>
              <a:rPr lang="en-US" b="1" dirty="0"/>
              <a:t> </a:t>
            </a:r>
            <a:r>
              <a:rPr lang="en-US" b="1" dirty="0" err="1"/>
              <a:t>šoljicu</a:t>
            </a:r>
            <a:r>
              <a:rPr lang="en-US" b="1" dirty="0" smtClean="0"/>
              <a:t>.</a:t>
            </a:r>
            <a:endParaRPr lang="sr-Latn-RS" b="1" dirty="0" smtClean="0"/>
          </a:p>
          <a:p>
            <a:r>
              <a:rPr lang="en-US" b="1" dirty="0" smtClean="0"/>
              <a:t> </a:t>
            </a:r>
            <a:r>
              <a:rPr lang="en-US" b="1" dirty="0" err="1"/>
              <a:t>Međutim</a:t>
            </a:r>
            <a:r>
              <a:rPr lang="en-US" b="1" dirty="0"/>
              <a:t>, ova </a:t>
            </a:r>
            <a:r>
              <a:rPr lang="en-US" b="1" dirty="0" err="1"/>
              <a:t>priča</a:t>
            </a:r>
            <a:r>
              <a:rPr lang="en-US" b="1" dirty="0"/>
              <a:t> </a:t>
            </a:r>
            <a:r>
              <a:rPr lang="en-US" b="1" dirty="0" err="1"/>
              <a:t>ima</a:t>
            </a:r>
            <a:r>
              <a:rPr lang="en-US" b="1" dirty="0"/>
              <a:t> </a:t>
            </a:r>
            <a:r>
              <a:rPr lang="en-US" b="1" dirty="0" err="1"/>
              <a:t>dve</a:t>
            </a:r>
            <a:r>
              <a:rPr lang="en-US" b="1" dirty="0"/>
              <a:t> </a:t>
            </a:r>
            <a:r>
              <a:rPr lang="en-US" b="1" dirty="0" err="1"/>
              <a:t>strane</a:t>
            </a:r>
            <a:r>
              <a:rPr lang="en-US" b="1" dirty="0"/>
              <a:t> </a:t>
            </a:r>
            <a:r>
              <a:rPr lang="en-US" b="1" dirty="0" err="1"/>
              <a:t>medalje</a:t>
            </a:r>
            <a:r>
              <a:rPr lang="en-US" b="1" dirty="0"/>
              <a:t>. </a:t>
            </a:r>
            <a:r>
              <a:rPr lang="en-US" b="1" dirty="0" err="1"/>
              <a:t>Naime</a:t>
            </a:r>
            <a:r>
              <a:rPr lang="en-US" b="1" dirty="0"/>
              <a:t>, </a:t>
            </a:r>
            <a:r>
              <a:rPr lang="en-US" b="1" dirty="0" err="1"/>
              <a:t>tamne</a:t>
            </a:r>
            <a:r>
              <a:rPr lang="en-US" b="1" dirty="0"/>
              <a:t> </a:t>
            </a:r>
            <a:r>
              <a:rPr lang="en-US" b="1" dirty="0" err="1"/>
              <a:t>boje</a:t>
            </a:r>
            <a:r>
              <a:rPr lang="en-US" b="1" dirty="0"/>
              <a:t> </a:t>
            </a:r>
            <a:r>
              <a:rPr lang="en-US" b="1" dirty="0" err="1"/>
              <a:t>brže</a:t>
            </a:r>
            <a:r>
              <a:rPr lang="en-US" b="1" dirty="0"/>
              <a:t> </a:t>
            </a:r>
            <a:r>
              <a:rPr lang="en-US" b="1" dirty="0" err="1"/>
              <a:t>emituju</a:t>
            </a:r>
            <a:r>
              <a:rPr lang="en-US" b="1" dirty="0"/>
              <a:t> </a:t>
            </a:r>
            <a:r>
              <a:rPr lang="en-US" b="1" dirty="0" err="1"/>
              <a:t>toplotu</a:t>
            </a:r>
            <a:r>
              <a:rPr lang="en-US" b="1" dirty="0"/>
              <a:t> </a:t>
            </a:r>
            <a:r>
              <a:rPr lang="en-US" b="1" dirty="0" err="1"/>
              <a:t>nego</a:t>
            </a:r>
            <a:r>
              <a:rPr lang="en-US" b="1" dirty="0"/>
              <a:t> </a:t>
            </a:r>
            <a:r>
              <a:rPr lang="en-US" b="1" dirty="0" err="1"/>
              <a:t>svetle</a:t>
            </a:r>
            <a:r>
              <a:rPr lang="en-US" b="1" dirty="0"/>
              <a:t>. </a:t>
            </a:r>
            <a:r>
              <a:rPr lang="en-US" b="1" dirty="0" err="1"/>
              <a:t>Kako</a:t>
            </a:r>
            <a:r>
              <a:rPr lang="en-US" b="1" dirty="0"/>
              <a:t> </a:t>
            </a:r>
            <a:r>
              <a:rPr lang="en-US" b="1" dirty="0" err="1"/>
              <a:t>bisteuspostavili</a:t>
            </a:r>
            <a:r>
              <a:rPr lang="en-US" b="1" dirty="0"/>
              <a:t> </a:t>
            </a:r>
            <a:r>
              <a:rPr lang="en-US" b="1" dirty="0" err="1"/>
              <a:t>balans</a:t>
            </a:r>
            <a:r>
              <a:rPr lang="en-US" b="1" dirty="0"/>
              <a:t>, </a:t>
            </a:r>
            <a:r>
              <a:rPr lang="en-US" b="1" dirty="0" err="1"/>
              <a:t>posvetlite</a:t>
            </a:r>
            <a:r>
              <a:rPr lang="en-US" b="1" dirty="0"/>
              <a:t> </a:t>
            </a:r>
            <a:r>
              <a:rPr lang="en-US" b="1" dirty="0" err="1"/>
              <a:t>kafu</a:t>
            </a:r>
            <a:r>
              <a:rPr lang="en-US" b="1" dirty="0"/>
              <a:t> </a:t>
            </a:r>
            <a:r>
              <a:rPr lang="en-US" b="1" dirty="0" err="1"/>
              <a:t>na</a:t>
            </a:r>
            <a:r>
              <a:rPr lang="en-US" b="1" dirty="0"/>
              <a:t> </a:t>
            </a:r>
            <a:r>
              <a:rPr lang="en-US" b="1" dirty="0" err="1"/>
              <a:t>neki</a:t>
            </a:r>
            <a:r>
              <a:rPr lang="en-US" b="1" dirty="0"/>
              <a:t> </a:t>
            </a:r>
            <a:r>
              <a:rPr lang="en-US" b="1" dirty="0" err="1"/>
              <a:t>način</a:t>
            </a:r>
            <a:r>
              <a:rPr lang="en-US" b="1" dirty="0"/>
              <a:t>: </a:t>
            </a:r>
            <a:r>
              <a:rPr lang="en-US" b="1" dirty="0" err="1"/>
              <a:t>nemojte</a:t>
            </a:r>
            <a:r>
              <a:rPr lang="en-US" b="1" dirty="0"/>
              <a:t> </a:t>
            </a:r>
            <a:r>
              <a:rPr lang="en-US" b="1" dirty="0" err="1"/>
              <a:t>piti</a:t>
            </a:r>
            <a:r>
              <a:rPr lang="en-US" b="1" dirty="0"/>
              <a:t> </a:t>
            </a:r>
            <a:r>
              <a:rPr lang="en-US" b="1" dirty="0" err="1"/>
              <a:t>crnu</a:t>
            </a:r>
            <a:r>
              <a:rPr lang="en-US" b="1" dirty="0"/>
              <a:t> </a:t>
            </a:r>
            <a:r>
              <a:rPr lang="en-US" b="1" dirty="0" err="1"/>
              <a:t>kafu</a:t>
            </a:r>
            <a:r>
              <a:rPr lang="en-US" b="1" dirty="0"/>
              <a:t> </a:t>
            </a:r>
            <a:r>
              <a:rPr lang="en-US" b="1" dirty="0" err="1"/>
              <a:t>ili</a:t>
            </a:r>
            <a:r>
              <a:rPr lang="en-US" b="1" dirty="0"/>
              <a:t> </a:t>
            </a:r>
            <a:r>
              <a:rPr lang="en-US" b="1" dirty="0" err="1"/>
              <a:t>joj</a:t>
            </a:r>
            <a:r>
              <a:rPr lang="en-US" b="1" dirty="0"/>
              <a:t> </a:t>
            </a:r>
            <a:r>
              <a:rPr lang="en-US" b="1" dirty="0" err="1"/>
              <a:t>dodajte</a:t>
            </a:r>
            <a:r>
              <a:rPr lang="en-US" b="1" dirty="0"/>
              <a:t> </a:t>
            </a:r>
            <a:r>
              <a:rPr lang="en-US" b="1" dirty="0" err="1"/>
              <a:t>mleko</a:t>
            </a:r>
            <a:r>
              <a:rPr lang="en-US" b="1" dirty="0"/>
              <a:t> </a:t>
            </a:r>
            <a:r>
              <a:rPr lang="en-US" b="1" dirty="0" err="1"/>
              <a:t>ili</a:t>
            </a:r>
            <a:r>
              <a:rPr lang="en-US" b="1" dirty="0"/>
              <a:t> </a:t>
            </a:r>
            <a:r>
              <a:rPr lang="en-US" b="1" dirty="0" err="1"/>
              <a:t>šlag</a:t>
            </a:r>
            <a:r>
              <a:rPr lang="en-US" b="1" dirty="0"/>
              <a:t>.</a:t>
            </a:r>
          </a:p>
          <a:p>
            <a:r>
              <a:rPr lang="en-US" b="1" dirty="0" err="1"/>
              <a:t>Zanimljivo</a:t>
            </a:r>
            <a:r>
              <a:rPr lang="en-US" b="1" dirty="0"/>
              <a:t> </a:t>
            </a:r>
            <a:r>
              <a:rPr lang="en-US" b="1" dirty="0" err="1"/>
              <a:t>kako</a:t>
            </a:r>
            <a:r>
              <a:rPr lang="en-US" b="1" dirty="0"/>
              <a:t> </a:t>
            </a:r>
            <a:r>
              <a:rPr lang="en-US" b="1" dirty="0" err="1"/>
              <a:t>nauka</a:t>
            </a:r>
            <a:r>
              <a:rPr lang="en-US" b="1" dirty="0"/>
              <a:t> </a:t>
            </a:r>
            <a:r>
              <a:rPr lang="en-US" b="1" dirty="0" err="1"/>
              <a:t>prožima</a:t>
            </a:r>
            <a:r>
              <a:rPr lang="en-US" b="1" dirty="0"/>
              <a:t> </a:t>
            </a:r>
            <a:r>
              <a:rPr lang="en-US" b="1" dirty="0" err="1"/>
              <a:t>svaki</a:t>
            </a:r>
            <a:r>
              <a:rPr lang="en-US" b="1" dirty="0"/>
              <a:t> </a:t>
            </a:r>
            <a:r>
              <a:rPr lang="en-US" b="1" dirty="0" err="1"/>
              <a:t>delić</a:t>
            </a:r>
            <a:r>
              <a:rPr lang="en-US" b="1" dirty="0"/>
              <a:t> </a:t>
            </a:r>
            <a:r>
              <a:rPr lang="en-US" b="1" dirty="0" err="1"/>
              <a:t>naših</a:t>
            </a:r>
            <a:r>
              <a:rPr lang="en-US" b="1" dirty="0"/>
              <a:t> </a:t>
            </a:r>
            <a:r>
              <a:rPr lang="en-US" b="1" dirty="0" err="1"/>
              <a:t>života</a:t>
            </a:r>
            <a:r>
              <a:rPr lang="en-US" b="1" dirty="0"/>
              <a:t>, </a:t>
            </a:r>
            <a:r>
              <a:rPr lang="en-US" b="1" dirty="0" err="1"/>
              <a:t>zar</a:t>
            </a:r>
            <a:r>
              <a:rPr lang="en-US" b="1" dirty="0"/>
              <a:t> ne</a:t>
            </a:r>
            <a:r>
              <a:rPr lang="en-US" b="1" dirty="0" smtClean="0"/>
              <a:t>?</a:t>
            </a:r>
            <a:r>
              <a:rPr lang="sr-Latn-RS" b="1" dirty="0" smtClean="0"/>
              <a:t> </a:t>
            </a:r>
            <a:endParaRPr lang="en-US" b="1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55198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 advClick="0" advTm="60000">
        <p:randomBar dir="vert"/>
      </p:transition>
    </mc:Choice>
    <mc:Fallback>
      <p:transition advClick="0" advTm="60000">
        <p:randomBar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b="1" dirty="0" smtClean="0"/>
              <a:t>Moja šoljica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4954" y="2603500"/>
            <a:ext cx="8825659" cy="4254500"/>
          </a:xfrm>
        </p:spPr>
        <p:txBody>
          <a:bodyPr/>
          <a:lstStyle/>
          <a:p>
            <a:pPr marL="0" indent="0">
              <a:buNone/>
            </a:pPr>
            <a:r>
              <a:rPr lang="sr-Latn-RS" b="1" i="1" dirty="0" smtClean="0"/>
              <a:t>Šolja je nešto što Vam je uvek na dohvat ruke, sa čime započinjete i završavate dan.</a:t>
            </a:r>
          </a:p>
          <a:p>
            <a:pPr marL="0" indent="0">
              <a:buNone/>
            </a:pPr>
            <a:r>
              <a:rPr lang="sr-Latn-RS" b="1" i="1" dirty="0" smtClean="0"/>
              <a:t>Ako odlučite da šolju poklonite sebi ili drugima, ispijanje napitka će Vam biti mnogo ukusnije i slađe. Vreme je da ulepšate sebi, ali i drugima dane na originalan način!</a:t>
            </a:r>
          </a:p>
          <a:p>
            <a:pPr marL="0" indent="0">
              <a:buNone/>
            </a:pPr>
            <a:r>
              <a:rPr lang="sr-Latn-RS" b="1" i="1" dirty="0" smtClean="0"/>
              <a:t>Budite kreativni! Hajde da zajedno ulepšamo dan Vašim dragim osobama na najoriginalniji način.</a:t>
            </a:r>
          </a:p>
          <a:p>
            <a:pPr marL="0" indent="0">
              <a:buNone/>
            </a:pPr>
            <a:r>
              <a:rPr lang="sr-Latn-RS" b="1" i="1" dirty="0"/>
              <a:t>Pripremili bi specijalu ponudu za novogodišnje praznike od 1.12.2018. - 31.01.2019. od </a:t>
            </a:r>
            <a:r>
              <a:rPr lang="sr-Latn-RS" sz="2000" b="1" i="1" dirty="0"/>
              <a:t>10% popusta</a:t>
            </a:r>
            <a:r>
              <a:rPr lang="sr-Latn-RS" b="1" i="1" dirty="0"/>
              <a:t> na svaku kupljenu šolju.</a:t>
            </a:r>
          </a:p>
          <a:p>
            <a:pPr marL="0" indent="0">
              <a:buNone/>
            </a:pPr>
            <a:r>
              <a:rPr lang="sr-Latn-RS" b="1" i="1" dirty="0"/>
              <a:t>Pored popusta, priredili bi Vam još jednu akciju. Uz svaku kupljenu veliku šolju, dobićete i poklon iznenađenja.</a:t>
            </a:r>
          </a:p>
          <a:p>
            <a:pPr marL="0" indent="0">
              <a:buNone/>
            </a:pP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40776738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 advClick="0" advTm="60000">
        <p:randomBar dir="vert"/>
      </p:transition>
    </mc:Choice>
    <mc:Fallback>
      <p:transition advClick="0" advTm="60000">
        <p:randomBar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b="1" dirty="0" smtClean="0"/>
              <a:t>Kanali Prodaje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4954" y="2577742"/>
            <a:ext cx="8825659" cy="3416300"/>
          </a:xfrm>
        </p:spPr>
        <p:txBody>
          <a:bodyPr/>
          <a:lstStyle/>
          <a:p>
            <a:pPr marL="0" indent="0">
              <a:buNone/>
            </a:pPr>
            <a:r>
              <a:rPr lang="sr-Latn-RS" b="1" dirty="0" smtClean="0"/>
              <a:t>Plan nam je da se promovišemo uz pomoć: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sr-Latn-RS" b="1" dirty="0" smtClean="0"/>
              <a:t>Reklamnih materijala (flajeri, plakati, vizit kartice)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sr-Latn-RS" b="1" dirty="0" smtClean="0"/>
              <a:t>Internet prodaje (veb sajt, e-mail, društvene mreže)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sr-Latn-RS" b="1" dirty="0" smtClean="0"/>
              <a:t>Medijskih reklama ( tv i radio stanice)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sr-Latn-RS" b="1" dirty="0" smtClean="0"/>
              <a:t>Izlaganja u poslovnom prostoru</a:t>
            </a:r>
          </a:p>
          <a:p>
            <a:pPr marL="0" indent="0">
              <a:buNone/>
            </a:pPr>
            <a:r>
              <a:rPr lang="sr-Latn-RS" b="1" dirty="0" smtClean="0"/>
              <a:t>Prodaja bi se vršila u našem lokalu, turističkom info centru Majdanpek, fotografskoj radnji Fleš Pek, preko interneta gde bi se vršila dostava kurirskim službama.</a:t>
            </a:r>
          </a:p>
          <a:p>
            <a:pPr>
              <a:buFont typeface="Wingdings" panose="05000000000000000000" pitchFamily="2" charset="2"/>
              <a:buChar char="Ø"/>
            </a:pPr>
            <a:endParaRPr lang="sr-Latn-RS" b="1" dirty="0"/>
          </a:p>
        </p:txBody>
      </p:sp>
    </p:spTree>
    <p:extLst>
      <p:ext uri="{BB962C8B-B14F-4D97-AF65-F5344CB8AC3E}">
        <p14:creationId xmlns:p14="http://schemas.microsoft.com/office/powerpoint/2010/main" val="270881959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 advClick="0" advTm="60000">
        <p:randomBar dir="vert"/>
      </p:transition>
    </mc:Choice>
    <mc:Fallback>
      <p:transition advClick="0" advTm="60000">
        <p:randomBar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 Boardroom">
  <a:themeElements>
    <a:clrScheme name="Ion Boardroom">
      <a:dk1>
        <a:sysClr val="windowText" lastClr="000000"/>
      </a:dk1>
      <a:lt1>
        <a:sysClr val="window" lastClr="FFFFFF"/>
      </a:lt1>
      <a:dk2>
        <a:srgbClr val="3B3059"/>
      </a:dk2>
      <a:lt2>
        <a:srgbClr val="EBEBEB"/>
      </a:lt2>
      <a:accent1>
        <a:srgbClr val="B31166"/>
      </a:accent1>
      <a:accent2>
        <a:srgbClr val="E33D6F"/>
      </a:accent2>
      <a:accent3>
        <a:srgbClr val="E45F3C"/>
      </a:accent3>
      <a:accent4>
        <a:srgbClr val="E9943A"/>
      </a:accent4>
      <a:accent5>
        <a:srgbClr val="9B6BF2"/>
      </a:accent5>
      <a:accent6>
        <a:srgbClr val="D53DD0"/>
      </a:accent6>
      <a:hlink>
        <a:srgbClr val="8F8F8F"/>
      </a:hlink>
      <a:folHlink>
        <a:srgbClr val="A5A5A5"/>
      </a:folHlink>
    </a:clrScheme>
    <a:fontScheme name="Ion Boardroom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 Boardroom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B8502691-933B-45FE-8764-BA278511EF2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293</TotalTime>
  <Words>649</Words>
  <Application>Microsoft Office PowerPoint</Application>
  <PresentationFormat>Widescreen</PresentationFormat>
  <Paragraphs>89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4" baseType="lpstr">
      <vt:lpstr>Agency FB</vt:lpstr>
      <vt:lpstr>Algerian</vt:lpstr>
      <vt:lpstr>Arial</vt:lpstr>
      <vt:lpstr>Bahnschrift</vt:lpstr>
      <vt:lpstr>Century Gothic</vt:lpstr>
      <vt:lpstr>Wingdings</vt:lpstr>
      <vt:lpstr>Wingdings 3</vt:lpstr>
      <vt:lpstr>Ion Boardroom</vt:lpstr>
      <vt:lpstr> Moja Šoljica -šolje sa natpisima-</vt:lpstr>
      <vt:lpstr>Ciljna grupa kupaca</vt:lpstr>
      <vt:lpstr>PowerPoint Presentation</vt:lpstr>
      <vt:lpstr>Šolje sa natpisima </vt:lpstr>
      <vt:lpstr>Specijalno dizajnirane šolje</vt:lpstr>
      <vt:lpstr>O nama:</vt:lpstr>
      <vt:lpstr>Da li ste znali da boja šoljice u koju je sipana vrela kafa utiče na to koliko će se brzo ona hladiti?  </vt:lpstr>
      <vt:lpstr>Moja šoljica</vt:lpstr>
      <vt:lpstr>Kanali Prodaje</vt:lpstr>
      <vt:lpstr>Odnosi sa kupcima</vt:lpstr>
      <vt:lpstr>Tokovi prihoda</vt:lpstr>
      <vt:lpstr>Ključni resursi</vt:lpstr>
      <vt:lpstr>Ključne aktivnosti</vt:lpstr>
      <vt:lpstr>Ključni partneri</vt:lpstr>
      <vt:lpstr>Struktura troškova</vt:lpstr>
      <vt:lpstr>Hvala na pažnji!!!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Želja -šolje sa natpisima-</dc:title>
  <dc:creator>ucenik</dc:creator>
  <cp:lastModifiedBy>ucenik</cp:lastModifiedBy>
  <cp:revision>25</cp:revision>
  <dcterms:created xsi:type="dcterms:W3CDTF">2018-12-15T14:02:02Z</dcterms:created>
  <dcterms:modified xsi:type="dcterms:W3CDTF">2018-12-18T14:06:54Z</dcterms:modified>
</cp:coreProperties>
</file>