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4" r:id="rId8"/>
    <p:sldId id="265" r:id="rId9"/>
    <p:sldId id="261" r:id="rId10"/>
    <p:sldId id="266" r:id="rId11"/>
    <p:sldId id="267" r:id="rId12"/>
    <p:sldId id="268" r:id="rId13"/>
    <p:sldId id="269" r:id="rId14"/>
    <p:sldId id="2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9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8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08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2016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2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49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62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32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3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1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7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9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5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9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4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05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7D9-DB37-4B08-AE3E-48C44BFBBDD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DFB1B-5C54-45B6-BD06-40DFD2A45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4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455" y="450741"/>
            <a:ext cx="9144000" cy="240644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Red Magic </a:t>
            </a:r>
            <a:r>
              <a:rPr lang="en-US" i="1" u="sng" dirty="0" smtClean="0">
                <a:solidFill>
                  <a:srgbClr val="C00000"/>
                </a:solidFill>
              </a:rPr>
              <a:t/>
            </a:r>
            <a:br>
              <a:rPr lang="en-US" i="1" u="sng" dirty="0" smtClean="0">
                <a:solidFill>
                  <a:srgbClr val="C00000"/>
                </a:solidFill>
              </a:rPr>
            </a:br>
            <a:r>
              <a:rPr lang="en-US" sz="5300" i="1" dirty="0" err="1" smtClean="0">
                <a:solidFill>
                  <a:srgbClr val="C00000"/>
                </a:solidFill>
              </a:rPr>
              <a:t>Likeri</a:t>
            </a:r>
            <a:r>
              <a:rPr lang="en-US" sz="5300" i="1" dirty="0" smtClean="0">
                <a:solidFill>
                  <a:srgbClr val="C00000"/>
                </a:solidFill>
              </a:rPr>
              <a:t> I </a:t>
            </a:r>
            <a:r>
              <a:rPr lang="en-US" sz="5300" i="1" dirty="0" err="1" smtClean="0">
                <a:solidFill>
                  <a:srgbClr val="C00000"/>
                </a:solidFill>
              </a:rPr>
              <a:t>rakije</a:t>
            </a:r>
            <a:r>
              <a:rPr lang="en-US" sz="5300" i="1" dirty="0" smtClean="0">
                <a:solidFill>
                  <a:srgbClr val="C00000"/>
                </a:solidFill>
              </a:rPr>
              <a:t> od </a:t>
            </a:r>
            <a:r>
              <a:rPr lang="en-US" sz="5300" i="1" dirty="0" err="1" smtClean="0">
                <a:solidFill>
                  <a:srgbClr val="C00000"/>
                </a:solidFill>
              </a:rPr>
              <a:t>visanja</a:t>
            </a:r>
            <a:endParaRPr lang="en-US" sz="5300" i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65120" y="5327900"/>
            <a:ext cx="9144000" cy="1655762"/>
          </a:xfrm>
        </p:spPr>
        <p:txBody>
          <a:bodyPr/>
          <a:lstStyle/>
          <a:p>
            <a:pPr algn="r"/>
            <a:r>
              <a:rPr lang="en-US" b="1" dirty="0" err="1" smtClean="0"/>
              <a:t>Dunja</a:t>
            </a:r>
            <a:r>
              <a:rPr lang="en-US" b="1" dirty="0" smtClean="0"/>
              <a:t> </a:t>
            </a:r>
            <a:r>
              <a:rPr lang="sr-Latn-RS" b="1" dirty="0" smtClean="0"/>
              <a:t>Đorđevic</a:t>
            </a:r>
          </a:p>
          <a:p>
            <a:pPr algn="r"/>
            <a:r>
              <a:rPr lang="sr-Latn-RS" b="1" dirty="0" smtClean="0"/>
              <a:t>Ivana Lekić </a:t>
            </a:r>
          </a:p>
          <a:p>
            <a:pPr algn="r"/>
            <a:r>
              <a:rPr lang="sr-Latn-RS" b="1" dirty="0" smtClean="0"/>
              <a:t>Ranka Marinković</a:t>
            </a:r>
          </a:p>
          <a:p>
            <a:pPr algn="r"/>
            <a:r>
              <a:rPr lang="sr-Latn-RS" b="1" dirty="0" smtClean="0"/>
              <a:t>Marjana Pavlović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450741"/>
            <a:ext cx="1601905" cy="15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4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>
                <a:solidFill>
                  <a:srgbClr val="C00000"/>
                </a:solidFill>
              </a:rPr>
              <a:t>Potrebni materijali i oprema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 Oprema (kazani, baloni, burad, flaše, presa..)</a:t>
            </a:r>
          </a:p>
          <a:p>
            <a:endParaRPr lang="sr-Latn-RS" dirty="0"/>
          </a:p>
          <a:p>
            <a:r>
              <a:rPr lang="sr-Latn-RS" dirty="0" smtClean="0"/>
              <a:t>Radni </a:t>
            </a:r>
            <a:r>
              <a:rPr lang="sr-Latn-RS" dirty="0" smtClean="0"/>
              <a:t>prostor</a:t>
            </a:r>
            <a:endParaRPr lang="sr-Latn-RS" dirty="0" smtClean="0"/>
          </a:p>
          <a:p>
            <a:r>
              <a:rPr lang="sr-Latn-RS" dirty="0" smtClean="0"/>
              <a:t>Stručna radna snaga (članovi porodice sa iskstvom, tehnolog, pekač...)</a:t>
            </a:r>
          </a:p>
          <a:p>
            <a:r>
              <a:rPr lang="sr-Latn-RS" dirty="0" smtClean="0"/>
              <a:t>Dostavno vozilo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2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>
                <a:solidFill>
                  <a:srgbClr val="C00000"/>
                </a:solidFill>
              </a:rPr>
              <a:t>AKTIVNOSTI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Sklapanje ugovora sa Polj zadrugom Jasikovo i Delta agrar o distribuciji višanja i svežem i smrznutom stannju</a:t>
            </a:r>
          </a:p>
          <a:p>
            <a:r>
              <a:rPr lang="sr-Latn-RS" dirty="0" smtClean="0"/>
              <a:t>Kupovina Linije za punjenje sredstvima Fonda za razvoj</a:t>
            </a:r>
          </a:p>
          <a:p>
            <a:r>
              <a:rPr lang="sr-Latn-RS" dirty="0" smtClean="0"/>
              <a:t>Obuka zaposlenih u Hisaru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10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 smtClean="0">
                <a:solidFill>
                  <a:srgbClr val="C00000"/>
                </a:solidFill>
              </a:rPr>
              <a:t>Partnerstvo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Ministarstvo poljoprivrede</a:t>
            </a:r>
          </a:p>
          <a:p>
            <a:r>
              <a:rPr lang="sr-Latn-RS" dirty="0" smtClean="0"/>
              <a:t>Tržište rada</a:t>
            </a:r>
          </a:p>
          <a:p>
            <a:r>
              <a:rPr lang="sr-Latn-RS" dirty="0" smtClean="0"/>
              <a:t>Fondovi</a:t>
            </a:r>
          </a:p>
          <a:p>
            <a:r>
              <a:rPr lang="sr-Latn-RS" dirty="0" smtClean="0"/>
              <a:t>Finansijski partner-deoničar</a:t>
            </a:r>
          </a:p>
          <a:p>
            <a:r>
              <a:rPr lang="sr-Latn-RS" dirty="0" smtClean="0"/>
              <a:t>Sopstvena sredstva i oprema</a:t>
            </a:r>
          </a:p>
          <a:p>
            <a:r>
              <a:rPr lang="sr-Latn-RS" dirty="0" smtClean="0"/>
              <a:t>Agencija za rodnu ravnopravnost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24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 smtClean="0">
                <a:solidFill>
                  <a:srgbClr val="FF0000"/>
                </a:solidFill>
              </a:rPr>
              <a:t>STRUKTURA TROŠKOVA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49862"/>
            <a:ext cx="10820400" cy="4024125"/>
          </a:xfrm>
        </p:spPr>
        <p:txBody>
          <a:bodyPr>
            <a:normAutofit fontScale="92500"/>
          </a:bodyPr>
          <a:lstStyle/>
          <a:p>
            <a:r>
              <a:rPr lang="sr-Latn-RS" dirty="0" smtClean="0"/>
              <a:t>Višnje od proizvođača i hladnjača- 30 din/kg</a:t>
            </a:r>
          </a:p>
          <a:p>
            <a:r>
              <a:rPr lang="sr-Latn-RS" dirty="0" smtClean="0"/>
              <a:t>Šećer – 56 din/kg</a:t>
            </a:r>
          </a:p>
          <a:p>
            <a:r>
              <a:rPr lang="sr-Latn-RS" dirty="0" smtClean="0"/>
              <a:t>Lozova rakija – 300 din/l</a:t>
            </a:r>
          </a:p>
          <a:p>
            <a:r>
              <a:rPr lang="sr-Latn-RS" dirty="0" smtClean="0"/>
              <a:t>Ambalaža za točenje ½ l – 12 din/kom; 1 l – 18 din/kom</a:t>
            </a:r>
          </a:p>
          <a:p>
            <a:r>
              <a:rPr lang="sr-Latn-RS" dirty="0" smtClean="0"/>
              <a:t>Pakovanje; karton: 4-12 din/kom; drvo 70-120 din/kom</a:t>
            </a:r>
          </a:p>
          <a:p>
            <a:r>
              <a:rPr lang="sr-Latn-RS" dirty="0" smtClean="0"/>
              <a:t>Komunalni troškovi: 10.000 din/mesec</a:t>
            </a:r>
          </a:p>
          <a:p>
            <a:r>
              <a:rPr lang="sr-Latn-RS" dirty="0" smtClean="0"/>
              <a:t>Radna snaga: - 4 osobe/vlasnici: 27.000; 1 tehnolog: 30.000; 2 osobe sa Tržišta: 27.000</a:t>
            </a:r>
          </a:p>
          <a:p>
            <a:r>
              <a:rPr lang="sr-Latn-RS" dirty="0" smtClean="0"/>
              <a:t>Transport repromaterijala i gotovih proizvoda: 50.000 din/mesec</a:t>
            </a:r>
          </a:p>
          <a:p>
            <a:r>
              <a:rPr lang="sr-Latn-RS" dirty="0" smtClean="0"/>
              <a:t>Reklamni materijal 7.000 din/1.000 kom + 2.500 posteri, vizit karte</a:t>
            </a:r>
          </a:p>
          <a:p>
            <a:r>
              <a:rPr lang="sr-Latn-RS" dirty="0" smtClean="0"/>
              <a:t>Oglašavanje 4.500 din/mesečno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65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 smtClean="0">
                <a:solidFill>
                  <a:srgbClr val="C00000"/>
                </a:solidFill>
              </a:rPr>
              <a:t>Hvala na paznji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10820400" cy="4024125"/>
          </a:xfrm>
        </p:spPr>
        <p:txBody>
          <a:bodyPr/>
          <a:lstStyle/>
          <a:p>
            <a:r>
              <a:rPr lang="sr-Latn-RS" b="1" dirty="0" smtClean="0"/>
              <a:t>RED MAGIC</a:t>
            </a:r>
          </a:p>
          <a:p>
            <a:r>
              <a:rPr lang="sr-Latn-RS" b="1" dirty="0" smtClean="0"/>
              <a:t>Kontakt</a:t>
            </a:r>
            <a:r>
              <a:rPr lang="en-US" b="1" dirty="0" smtClean="0"/>
              <a:t> mob: </a:t>
            </a:r>
            <a:r>
              <a:rPr lang="sr-Latn-RS" b="1" dirty="0" smtClean="0"/>
              <a:t>061 24 84 455</a:t>
            </a:r>
            <a:endParaRPr lang="en-US" b="1" dirty="0" smtClean="0"/>
          </a:p>
          <a:p>
            <a:r>
              <a:rPr lang="en-US" b="1" dirty="0" smtClean="0"/>
              <a:t>Fix : 0</a:t>
            </a:r>
            <a:r>
              <a:rPr lang="sr-Latn-RS" b="1" dirty="0" smtClean="0"/>
              <a:t>30</a:t>
            </a:r>
            <a:r>
              <a:rPr lang="en-US" b="1" dirty="0" smtClean="0"/>
              <a:t>/</a:t>
            </a:r>
            <a:r>
              <a:rPr lang="sr-Latn-RS" b="1" dirty="0" smtClean="0"/>
              <a:t>85</a:t>
            </a:r>
            <a:r>
              <a:rPr lang="en-US" b="1" dirty="0" smtClean="0"/>
              <a:t>0 05 92</a:t>
            </a:r>
            <a:endParaRPr lang="sr-Latn-RS" b="1" dirty="0" smtClean="0"/>
          </a:p>
          <a:p>
            <a:r>
              <a:rPr lang="sr-Latn-RS" b="1" dirty="0" smtClean="0"/>
              <a:t>Instagram stranica</a:t>
            </a:r>
            <a:r>
              <a:rPr lang="en-US" b="1" dirty="0"/>
              <a:t>:</a:t>
            </a:r>
            <a:r>
              <a:rPr lang="sr-Latn-RS" b="1" dirty="0" smtClean="0"/>
              <a:t> RedMagic_9 </a:t>
            </a:r>
          </a:p>
          <a:p>
            <a:r>
              <a:rPr lang="en-US" b="1" dirty="0" smtClean="0"/>
              <a:t>Facebook:</a:t>
            </a:r>
            <a:r>
              <a:rPr lang="sr-Latn-RS" b="1" dirty="0" smtClean="0"/>
              <a:t> </a:t>
            </a:r>
            <a:r>
              <a:rPr lang="sr-Latn-RS" b="1" dirty="0"/>
              <a:t>RedMagic</a:t>
            </a:r>
            <a:endParaRPr lang="en-US" b="1" dirty="0" smtClean="0"/>
          </a:p>
          <a:p>
            <a:r>
              <a:rPr lang="sr-Latn-RS" b="1" dirty="0" smtClean="0"/>
              <a:t>emai</a:t>
            </a:r>
            <a:r>
              <a:rPr lang="en-US" b="1" dirty="0" smtClean="0"/>
              <a:t>l: </a:t>
            </a:r>
            <a:r>
              <a:rPr lang="sr-Latn-RS" b="1" smtClean="0"/>
              <a:t>redmagic2018</a:t>
            </a:r>
            <a:r>
              <a:rPr lang="en-US" b="1" dirty="0" smtClean="0"/>
              <a:t>@gmail.com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915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617" y="922204"/>
            <a:ext cx="10103511" cy="1321968"/>
          </a:xfrm>
        </p:spPr>
        <p:txBody>
          <a:bodyPr/>
          <a:lstStyle/>
          <a:p>
            <a:pPr algn="l"/>
            <a:r>
              <a:rPr lang="sr-Latn-RS" dirty="0" smtClean="0">
                <a:solidFill>
                  <a:srgbClr val="C00000"/>
                </a:solidFill>
              </a:rPr>
              <a:t>ŠTA JE LIKER?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049" y="2385840"/>
            <a:ext cx="10996246" cy="3405147"/>
          </a:xfrm>
        </p:spPr>
        <p:txBody>
          <a:bodyPr/>
          <a:lstStyle/>
          <a:p>
            <a:r>
              <a:rPr lang="sr-Latn-RS" dirty="0" smtClean="0"/>
              <a:t>Zahvaljujući franscuskom vinaru, liker je prvi put napravljen za kralja Luja XIV </a:t>
            </a:r>
          </a:p>
          <a:p>
            <a:r>
              <a:rPr lang="sr-Latn-RS" dirty="0" smtClean="0"/>
              <a:t>Mešavinjem kvalitetne rakije, šećera i voća, prvo se koristio kao lek</a:t>
            </a:r>
          </a:p>
          <a:p>
            <a:r>
              <a:rPr lang="sr-Latn-RS" dirty="0" smtClean="0"/>
              <a:t>Danas se služi se kao aperitiv</a:t>
            </a:r>
          </a:p>
          <a:p>
            <a:r>
              <a:rPr lang="sr-Latn-RS" dirty="0" smtClean="0"/>
              <a:t>Najviše se pravi u Šumadiji</a:t>
            </a:r>
          </a:p>
          <a:p>
            <a:endParaRPr lang="sr-Latn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6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250" y="1206185"/>
            <a:ext cx="5292999" cy="1019243"/>
          </a:xfrm>
        </p:spPr>
        <p:txBody>
          <a:bodyPr/>
          <a:lstStyle/>
          <a:p>
            <a:r>
              <a:rPr lang="sr-Latn-RS" sz="2400" dirty="0" smtClean="0">
                <a:solidFill>
                  <a:srgbClr val="C00000"/>
                </a:solidFill>
              </a:rPr>
              <a:t>DESTILERIJA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Latn-RS" dirty="0" smtClean="0">
                <a:solidFill>
                  <a:srgbClr val="C00000"/>
                </a:solidFill>
                <a:latin typeface="Algerian" panose="04020705040A02060702" pitchFamily="82" charset="0"/>
              </a:rPr>
              <a:t>Red Magic</a:t>
            </a:r>
            <a:endParaRPr lang="en-US" dirty="0">
              <a:latin typeface="Algerian" panose="04020705040A02060702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560" y="865083"/>
            <a:ext cx="2815375" cy="17255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318250" y="4484060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>
                <a:solidFill>
                  <a:srgbClr val="C00000"/>
                </a:solidFill>
              </a:rPr>
              <a:t>Kompanija je osnovana 2015. godine i  čine je 4 žene</a:t>
            </a:r>
          </a:p>
          <a:p>
            <a:r>
              <a:rPr lang="sr-Latn-RS" dirty="0" smtClean="0">
                <a:solidFill>
                  <a:srgbClr val="C00000"/>
                </a:solidFill>
              </a:rPr>
              <a:t>Nalazimo se u Majdanpeku, u Šaškoj ulici</a:t>
            </a:r>
          </a:p>
          <a:p>
            <a:r>
              <a:rPr lang="sr-Latn-RS" dirty="0" smtClean="0">
                <a:solidFill>
                  <a:srgbClr val="C00000"/>
                </a:solidFill>
              </a:rPr>
              <a:t>Predstavništva se nalaze u 4 grada u Srbiji i 1 u Rumuniji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Left-Up Arrow 6"/>
          <p:cNvSpPr/>
          <p:nvPr/>
        </p:nvSpPr>
        <p:spPr>
          <a:xfrm>
            <a:off x="4881093" y="2590635"/>
            <a:ext cx="3260680" cy="1893425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51" y="3521743"/>
            <a:ext cx="4262690" cy="27001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049550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9571" y="725737"/>
            <a:ext cx="8610600" cy="1293028"/>
          </a:xfrm>
        </p:spPr>
        <p:txBody>
          <a:bodyPr/>
          <a:lstStyle/>
          <a:p>
            <a:r>
              <a:rPr lang="sr-Latn-RS" dirty="0" smtClean="0">
                <a:solidFill>
                  <a:srgbClr val="FF0000"/>
                </a:solidFill>
              </a:rPr>
              <a:t>KO SU NAŠI KUPCI?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213" y="4344697"/>
            <a:ext cx="3084154" cy="205610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287887" y="2706821"/>
            <a:ext cx="6181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Ugostiteljski objekti (hoteli, restorani...)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Mega marketi-Šoping centri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Specijalizovane prodavnice alk. Pića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Veće firme za prezentacije i ketering</a:t>
            </a:r>
          </a:p>
        </p:txBody>
      </p:sp>
    </p:spTree>
    <p:extLst>
      <p:ext uri="{BB962C8B-B14F-4D97-AF65-F5344CB8AC3E}">
        <p14:creationId xmlns:p14="http://schemas.microsoft.com/office/powerpoint/2010/main" val="339182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" y="193604"/>
            <a:ext cx="10515600" cy="1325563"/>
          </a:xfrm>
        </p:spPr>
        <p:txBody>
          <a:bodyPr/>
          <a:lstStyle/>
          <a:p>
            <a:r>
              <a:rPr lang="sr-Latn-RS" dirty="0" smtClean="0">
                <a:solidFill>
                  <a:srgbClr val="C00000"/>
                </a:solidFill>
              </a:rPr>
              <a:t>NAŠI proizvodi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92" y="4352953"/>
            <a:ext cx="3023073" cy="2012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181859" y="2850396"/>
            <a:ext cx="2009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>
                <a:solidFill>
                  <a:srgbClr val="C00000"/>
                </a:solidFill>
              </a:rPr>
              <a:t>Rakija od višanja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93929" y="5126055"/>
            <a:ext cx="222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>
                <a:solidFill>
                  <a:srgbClr val="FF0000"/>
                </a:solidFill>
              </a:rPr>
              <a:t>Liker </a:t>
            </a:r>
            <a:r>
              <a:rPr lang="sr-Latn-RS" dirty="0" smtClean="0">
                <a:solidFill>
                  <a:srgbClr val="FF0000"/>
                </a:solidFill>
              </a:rPr>
              <a:t>od visanja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963" y="2069068"/>
            <a:ext cx="3274846" cy="2183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875764" y="1616516"/>
            <a:ext cx="3837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Naši proizvodi su nastali od organskog voća i šećera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sr-Latn-RS" dirty="0" smtClean="0"/>
              <a:t>maju </a:t>
            </a:r>
            <a:r>
              <a:rPr lang="sr-Latn-RS" dirty="0" smtClean="0"/>
              <a:t>specifičan ukus i miris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Imaju sertifikovano geografsko poreklo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Imaju Karakterističan izgled ambalaže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/>
              <a:t>Konkurentnu cenu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0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r>
              <a:rPr lang="sr-Latn-RS" dirty="0" smtClean="0">
                <a:solidFill>
                  <a:srgbClr val="C00000"/>
                </a:solidFill>
              </a:rPr>
              <a:t>Gde i kako kupiti naše proizvode?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769" y="1936982"/>
            <a:ext cx="10820400" cy="4024125"/>
          </a:xfrm>
        </p:spPr>
        <p:txBody>
          <a:bodyPr/>
          <a:lstStyle/>
          <a:p>
            <a:r>
              <a:rPr lang="sr-Latn-RS" dirty="0" smtClean="0"/>
              <a:t>Web prodavnica na našoj internet stranici sa dostavom na kućnu adresu</a:t>
            </a:r>
          </a:p>
          <a:p>
            <a:r>
              <a:rPr lang="sr-Latn-RS" dirty="0" smtClean="0"/>
              <a:t>Sindikalne organizacije preduzeća u Vašem gradu</a:t>
            </a:r>
          </a:p>
          <a:p>
            <a:r>
              <a:rPr lang="sr-Latn-RS" dirty="0" smtClean="0"/>
              <a:t>Sajmovi i festivali</a:t>
            </a:r>
          </a:p>
          <a:p>
            <a:r>
              <a:rPr lang="sr-Latn-RS" dirty="0" smtClean="0"/>
              <a:t>Lična dostava</a:t>
            </a:r>
          </a:p>
          <a:p>
            <a:r>
              <a:rPr lang="sr-Latn-RS" dirty="0" smtClean="0"/>
              <a:t>Štand u centru Majdanpeka svake subote od 10-14 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325" y="3493444"/>
            <a:ext cx="1483991" cy="2570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3424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2414" y="1245515"/>
            <a:ext cx="8610600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 smtClean="0">
                <a:solidFill>
                  <a:srgbClr val="C00000"/>
                </a:solidFill>
              </a:rPr>
              <a:t>SPECIJALNE PONUDE KOMPANIJE</a:t>
            </a:r>
            <a:br>
              <a:rPr lang="sr-Latn-RS" b="1" dirty="0" smtClean="0">
                <a:solidFill>
                  <a:srgbClr val="C00000"/>
                </a:solidFill>
              </a:rPr>
            </a:br>
            <a:r>
              <a:rPr lang="sr-Latn-RS" sz="6600" b="1" dirty="0" smtClean="0">
                <a:solidFill>
                  <a:srgbClr val="C00000"/>
                </a:solidFill>
                <a:latin typeface="Algerian" panose="04020705040A02060702" pitchFamily="82" charset="0"/>
              </a:rPr>
              <a:t>RED MAGIC</a:t>
            </a:r>
            <a:endParaRPr lang="en-US" sz="6600" b="1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807594"/>
            <a:ext cx="10820400" cy="3411091"/>
          </a:xfrm>
        </p:spPr>
        <p:txBody>
          <a:bodyPr/>
          <a:lstStyle/>
          <a:p>
            <a:r>
              <a:rPr lang="sr-Latn-RS" dirty="0" smtClean="0"/>
              <a:t>Akcijske cene</a:t>
            </a:r>
          </a:p>
          <a:p>
            <a:r>
              <a:rPr lang="sr-Latn-RS" dirty="0" smtClean="0"/>
              <a:t>Pokloni za stalne kupce</a:t>
            </a:r>
          </a:p>
          <a:p>
            <a:r>
              <a:rPr lang="sr-Latn-RS" dirty="0" smtClean="0"/>
              <a:t>Popusti za veće količine</a:t>
            </a:r>
          </a:p>
          <a:p>
            <a:r>
              <a:rPr lang="sr-Latn-RS" dirty="0" smtClean="0"/>
              <a:t>Mogućnost izrade ampalaže i pakovanja po želji kupca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4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2"/>
            <a:ext cx="8610600" cy="1665333"/>
          </a:xfrm>
        </p:spPr>
        <p:txBody>
          <a:bodyPr/>
          <a:lstStyle/>
          <a:p>
            <a:pPr algn="just"/>
            <a:r>
              <a:rPr lang="sr-Latn-RS" dirty="0" smtClean="0">
                <a:solidFill>
                  <a:srgbClr val="C00000"/>
                </a:solidFill>
              </a:rPr>
              <a:t>Promocije vikendom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42" y="2123418"/>
            <a:ext cx="10820400" cy="4024125"/>
          </a:xfrm>
        </p:spPr>
        <p:txBody>
          <a:bodyPr/>
          <a:lstStyle/>
          <a:p>
            <a:r>
              <a:rPr lang="sr-Latn-RS" b="1" dirty="0" smtClean="0"/>
              <a:t>Usce Shoping centar</a:t>
            </a:r>
          </a:p>
          <a:p>
            <a:r>
              <a:rPr lang="sr-Latn-RS" b="1" dirty="0" smtClean="0"/>
              <a:t>Delta City</a:t>
            </a:r>
            <a:endParaRPr lang="en-US" b="1" dirty="0"/>
          </a:p>
        </p:txBody>
      </p:sp>
      <p:cxnSp>
        <p:nvCxnSpPr>
          <p:cNvPr id="8" name="Curved Connector 7"/>
          <p:cNvCxnSpPr/>
          <p:nvPr/>
        </p:nvCxnSpPr>
        <p:spPr>
          <a:xfrm>
            <a:off x="3853543" y="2635298"/>
            <a:ext cx="3910198" cy="2569748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452" y="988745"/>
            <a:ext cx="1816748" cy="31467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63741" y="4785860"/>
            <a:ext cx="25733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i="1" dirty="0" smtClean="0">
                <a:solidFill>
                  <a:schemeClr val="accent4">
                    <a:lumMod val="75000"/>
                  </a:schemeClr>
                </a:solidFill>
              </a:rPr>
              <a:t>Majdanpek</a:t>
            </a:r>
          </a:p>
          <a:p>
            <a:r>
              <a:rPr lang="sr-Latn-RS" b="1" i="1" dirty="0" smtClean="0">
                <a:solidFill>
                  <a:schemeClr val="accent4">
                    <a:lumMod val="75000"/>
                  </a:schemeClr>
                </a:solidFill>
              </a:rPr>
              <a:t>Novi Beograd </a:t>
            </a:r>
          </a:p>
          <a:p>
            <a:r>
              <a:rPr lang="sr-Latn-RS" b="1" i="1" dirty="0" smtClean="0">
                <a:solidFill>
                  <a:schemeClr val="accent4">
                    <a:lumMod val="75000"/>
                  </a:schemeClr>
                </a:solidFill>
              </a:rPr>
              <a:t>Nis</a:t>
            </a:r>
          </a:p>
          <a:p>
            <a:r>
              <a:rPr lang="sr-Latn-RS" b="1" i="1" dirty="0" smtClean="0">
                <a:solidFill>
                  <a:schemeClr val="accent4">
                    <a:lumMod val="75000"/>
                  </a:schemeClr>
                </a:solidFill>
              </a:rPr>
              <a:t>Srebrno jezero</a:t>
            </a:r>
          </a:p>
          <a:p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9555" y="4031087"/>
            <a:ext cx="4559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Latn-RS" b="1" i="1" dirty="0" smtClean="0"/>
              <a:t>Degustacija i prezentacija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Latn-RS" b="1" i="1" dirty="0" smtClean="0"/>
              <a:t>Oglašavanje u lokalnim novinama</a:t>
            </a:r>
            <a:endParaRPr lang="sr-Latn-RS" b="1" i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Latn-RS" b="1" i="1" dirty="0" smtClean="0"/>
              <a:t>Štampani reklamni materijal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9132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54" y="1512518"/>
            <a:ext cx="8610600" cy="1293028"/>
          </a:xfrm>
        </p:spPr>
        <p:txBody>
          <a:bodyPr/>
          <a:lstStyle/>
          <a:p>
            <a:pPr algn="l"/>
            <a:r>
              <a:rPr lang="sr-Latn-RS" b="1" dirty="0" smtClean="0">
                <a:solidFill>
                  <a:srgbClr val="C00000"/>
                </a:solidFill>
              </a:rPr>
              <a:t>NAČINI PRIHODOVANJA OD PRODAJE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054" y="3323507"/>
            <a:ext cx="10820400" cy="4024125"/>
          </a:xfrm>
        </p:spPr>
        <p:txBody>
          <a:bodyPr/>
          <a:lstStyle/>
          <a:p>
            <a:r>
              <a:rPr lang="sr-Latn-RS" b="1" dirty="0" smtClean="0"/>
              <a:t>Prihodi od prodaje ciljnim grupama</a:t>
            </a:r>
          </a:p>
          <a:p>
            <a:r>
              <a:rPr lang="sr-Latn-RS" b="1" dirty="0" smtClean="0"/>
              <a:t>Od prodaje </a:t>
            </a:r>
            <a:r>
              <a:rPr lang="sr-Latn-RS" b="1" dirty="0" smtClean="0"/>
              <a:t>na veliko bez ambalaže</a:t>
            </a:r>
          </a:p>
          <a:p>
            <a:r>
              <a:rPr lang="sr-Latn-RS" b="1" dirty="0" smtClean="0"/>
              <a:t>Od prodaje </a:t>
            </a:r>
            <a:r>
              <a:rPr lang="sr-Latn-RS" b="1" dirty="0" smtClean="0"/>
              <a:t>kljuka farmama</a:t>
            </a:r>
          </a:p>
        </p:txBody>
      </p:sp>
    </p:spTree>
    <p:extLst>
      <p:ext uri="{BB962C8B-B14F-4D97-AF65-F5344CB8AC3E}">
        <p14:creationId xmlns:p14="http://schemas.microsoft.com/office/powerpoint/2010/main" val="165207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250</TotalTime>
  <Words>447</Words>
  <Application>Microsoft Office PowerPoint</Application>
  <PresentationFormat>Widescreen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Algerian</vt:lpstr>
      <vt:lpstr>Arial</vt:lpstr>
      <vt:lpstr>Century Gothic</vt:lpstr>
      <vt:lpstr>Wingdings</vt:lpstr>
      <vt:lpstr>Vapor Trail</vt:lpstr>
      <vt:lpstr>Red Magic  Likeri I rakije od visanja</vt:lpstr>
      <vt:lpstr>ŠTA JE LIKER?</vt:lpstr>
      <vt:lpstr>DESTILERIJA Red Magic</vt:lpstr>
      <vt:lpstr>KO SU NAŠI KUPCI?</vt:lpstr>
      <vt:lpstr>NAŠI proizvodi</vt:lpstr>
      <vt:lpstr>Gde i kako kupiti naše proizvode?</vt:lpstr>
      <vt:lpstr>SPECIJALNE PONUDE KOMPANIJE RED MAGIC</vt:lpstr>
      <vt:lpstr>Promocije vikendom</vt:lpstr>
      <vt:lpstr>NAČINI PRIHODOVANJA OD PRODAJE</vt:lpstr>
      <vt:lpstr>Potrebni materijali i oprema</vt:lpstr>
      <vt:lpstr>AKTIVNOSTI </vt:lpstr>
      <vt:lpstr>Partnerstvo</vt:lpstr>
      <vt:lpstr>STRUKTURA TROŠKOVA</vt:lpstr>
      <vt:lpstr>Hvala na paznji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Predstavljanje moje firme *Jabuke i Visnje*</dc:title>
  <dc:creator>ucenik</dc:creator>
  <cp:lastModifiedBy>ucenik</cp:lastModifiedBy>
  <cp:revision>40</cp:revision>
  <dcterms:created xsi:type="dcterms:W3CDTF">2018-12-15T13:56:38Z</dcterms:created>
  <dcterms:modified xsi:type="dcterms:W3CDTF">2018-12-18T13:13:46Z</dcterms:modified>
</cp:coreProperties>
</file>