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sldIdLst>
    <p:sldId id="256" r:id="rId3"/>
    <p:sldId id="257" r:id="rId4"/>
    <p:sldId id="267" r:id="rId5"/>
    <p:sldId id="270" r:id="rId6"/>
    <p:sldId id="259" r:id="rId7"/>
    <p:sldId id="271" r:id="rId8"/>
    <p:sldId id="272" r:id="rId9"/>
    <p:sldId id="273" r:id="rId10"/>
    <p:sldId id="274" r:id="rId11"/>
    <p:sldId id="260" r:id="rId12"/>
    <p:sldId id="261" r:id="rId13"/>
    <p:sldId id="262" r:id="rId14"/>
    <p:sldId id="263" r:id="rId15"/>
    <p:sldId id="264" r:id="rId16"/>
    <p:sldId id="265" r:id="rId17"/>
    <p:sldId id="269" r:id="rId18"/>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636"/>
    <a:srgbClr val="5920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8851" autoAdjust="0"/>
    <p:restoredTop sz="94660"/>
  </p:normalViewPr>
  <p:slideViewPr>
    <p:cSldViewPr>
      <p:cViewPr varScale="1">
        <p:scale>
          <a:sx n="43" d="100"/>
          <a:sy n="43" d="100"/>
        </p:scale>
        <p:origin x="78" y="6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0D5A4A4-E552-4071-B367-EAD6A31248AB}" type="datetimeFigureOut">
              <a:rPr lang="sr-Latn-CS" smtClean="0"/>
              <a:t>18.12.2018.</a:t>
            </a:fld>
            <a:endParaRPr lang="sr-Latn-C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sr-Latn-C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6D6DC8B-570C-4A86-A704-6866EBF68033}" type="slidenum">
              <a:rPr lang="sr-Latn-CS" smtClean="0"/>
              <a:t>‹#›</a:t>
            </a:fld>
            <a:endParaRPr lang="sr-Latn-C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p:txBody>
          <a:bodyPr/>
          <a:lstStyle>
            <a:extLst/>
          </a:lstStyle>
          <a:p>
            <a:endParaRPr lang="sr-Latn-CS"/>
          </a:p>
        </p:txBody>
      </p:sp>
      <p:sp>
        <p:nvSpPr>
          <p:cNvPr id="6" name="Slide Number Placeholder 5"/>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sr-Latn-C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0D5A4A4-E552-4071-B367-EAD6A31248AB}" type="datetimeFigureOut">
              <a:rPr lang="sr-Latn-CS" smtClean="0"/>
              <a:t>18.12.2018.</a:t>
            </a:fld>
            <a:endParaRPr lang="sr-Latn-C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sr-Latn-C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p:txBody>
          <a:bodyPr/>
          <a:lstStyle>
            <a:extLst/>
          </a:lstStyle>
          <a:p>
            <a:endParaRPr lang="sr-Latn-CS"/>
          </a:p>
        </p:txBody>
      </p:sp>
      <p:sp>
        <p:nvSpPr>
          <p:cNvPr id="6" name="Slide Number Placeholder 5"/>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sr-Latn-C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8" name="Footer Placeholder 7"/>
          <p:cNvSpPr>
            <a:spLocks noGrp="1"/>
          </p:cNvSpPr>
          <p:nvPr>
            <p:ph type="ftr" sz="quarter" idx="11"/>
          </p:nvPr>
        </p:nvSpPr>
        <p:spPr/>
        <p:txBody>
          <a:bodyPr/>
          <a:lstStyle>
            <a:extLst/>
          </a:lstStyle>
          <a:p>
            <a:endParaRPr lang="sr-Latn-CS"/>
          </a:p>
        </p:txBody>
      </p:sp>
      <p:sp>
        <p:nvSpPr>
          <p:cNvPr id="9" name="Slide Number Placeholder 8"/>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4" name="Footer Placeholder 3"/>
          <p:cNvSpPr>
            <a:spLocks noGrp="1"/>
          </p:cNvSpPr>
          <p:nvPr>
            <p:ph type="ftr" sz="quarter" idx="11"/>
          </p:nvPr>
        </p:nvSpPr>
        <p:spPr/>
        <p:txBody>
          <a:bodyPr/>
          <a:lstStyle>
            <a:extLst/>
          </a:lstStyle>
          <a:p>
            <a:endParaRPr lang="sr-Latn-CS"/>
          </a:p>
        </p:txBody>
      </p:sp>
      <p:sp>
        <p:nvSpPr>
          <p:cNvPr id="5" name="Slide Number Placeholder 4"/>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0D5A4A4-E552-4071-B367-EAD6A31248AB}" type="datetimeFigureOut">
              <a:rPr lang="sr-Latn-CS" smtClean="0"/>
              <a:t>18.12.2018.</a:t>
            </a:fld>
            <a:endParaRPr lang="sr-Latn-C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sr-Latn-CS"/>
          </a:p>
        </p:txBody>
      </p:sp>
      <p:sp>
        <p:nvSpPr>
          <p:cNvPr id="4" name="Slide Number Placeholder 3"/>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p:txBody>
          <a:bodyPr/>
          <a:lstStyle>
            <a:extLst/>
          </a:lstStyle>
          <a:p>
            <a:endParaRPr lang="sr-Latn-CS"/>
          </a:p>
        </p:txBody>
      </p:sp>
      <p:sp>
        <p:nvSpPr>
          <p:cNvPr id="6" name="Slide Number Placeholder 5"/>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p:txBody>
          <a:bodyPr/>
          <a:lstStyle>
            <a:extLst/>
          </a:lstStyle>
          <a:p>
            <a:endParaRPr lang="sr-Latn-CS"/>
          </a:p>
        </p:txBody>
      </p:sp>
      <p:sp>
        <p:nvSpPr>
          <p:cNvPr id="6" name="Slide Number Placeholder 5"/>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sr-Latn-C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0D5A4A4-E552-4071-B367-EAD6A31248AB}" type="datetimeFigureOut">
              <a:rPr lang="sr-Latn-CS" smtClean="0"/>
              <a:t>18.12.2018.</a:t>
            </a:fld>
            <a:endParaRPr lang="sr-Latn-C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sr-Latn-C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6D6DC8B-570C-4A86-A704-6866EBF68033}" type="slidenum">
              <a:rPr lang="sr-Latn-CS" smtClean="0"/>
              <a:t>‹#›</a:t>
            </a:fld>
            <a:endParaRPr lang="sr-Latn-C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8" name="Footer Placeholder 7"/>
          <p:cNvSpPr>
            <a:spLocks noGrp="1"/>
          </p:cNvSpPr>
          <p:nvPr>
            <p:ph type="ftr" sz="quarter" idx="11"/>
          </p:nvPr>
        </p:nvSpPr>
        <p:spPr/>
        <p:txBody>
          <a:bodyPr/>
          <a:lstStyle>
            <a:extLst/>
          </a:lstStyle>
          <a:p>
            <a:endParaRPr lang="sr-Latn-CS"/>
          </a:p>
        </p:txBody>
      </p:sp>
      <p:sp>
        <p:nvSpPr>
          <p:cNvPr id="9" name="Slide Number Placeholder 8"/>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4" name="Footer Placeholder 3"/>
          <p:cNvSpPr>
            <a:spLocks noGrp="1"/>
          </p:cNvSpPr>
          <p:nvPr>
            <p:ph type="ftr" sz="quarter" idx="11"/>
          </p:nvPr>
        </p:nvSpPr>
        <p:spPr/>
        <p:txBody>
          <a:bodyPr/>
          <a:lstStyle>
            <a:extLst/>
          </a:lstStyle>
          <a:p>
            <a:endParaRPr lang="sr-Latn-CS"/>
          </a:p>
        </p:txBody>
      </p:sp>
      <p:sp>
        <p:nvSpPr>
          <p:cNvPr id="5" name="Slide Number Placeholder 4"/>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0D5A4A4-E552-4071-B367-EAD6A31248AB}" type="datetimeFigureOut">
              <a:rPr lang="sr-Latn-CS" smtClean="0"/>
              <a:t>18.12.2018.</a:t>
            </a:fld>
            <a:endParaRPr lang="sr-Latn-C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sr-Latn-CS"/>
          </a:p>
        </p:txBody>
      </p:sp>
      <p:sp>
        <p:nvSpPr>
          <p:cNvPr id="4" name="Slide Number Placeholder 3"/>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0D5A4A4-E552-4071-B367-EAD6A31248AB}" type="datetimeFigureOut">
              <a:rPr lang="sr-Latn-CS" smtClean="0"/>
              <a:t>18.12.2018.</a:t>
            </a:fld>
            <a:endParaRPr lang="sr-Latn-CS"/>
          </a:p>
        </p:txBody>
      </p:sp>
      <p:sp>
        <p:nvSpPr>
          <p:cNvPr id="6" name="Footer Placeholder 5"/>
          <p:cNvSpPr>
            <a:spLocks noGrp="1"/>
          </p:cNvSpPr>
          <p:nvPr>
            <p:ph type="ftr" sz="quarter" idx="11"/>
          </p:nvPr>
        </p:nvSpPr>
        <p:spPr/>
        <p:txBody>
          <a:bodyPr/>
          <a:lstStyle>
            <a:extLst/>
          </a:lstStyle>
          <a:p>
            <a:endParaRPr lang="sr-Latn-CS"/>
          </a:p>
        </p:txBody>
      </p:sp>
      <p:sp>
        <p:nvSpPr>
          <p:cNvPr id="7" name="Slide Number Placeholder 6"/>
          <p:cNvSpPr>
            <a:spLocks noGrp="1"/>
          </p:cNvSpPr>
          <p:nvPr>
            <p:ph type="sldNum" sz="quarter" idx="12"/>
          </p:nvPr>
        </p:nvSpPr>
        <p:spPr/>
        <p:txBody>
          <a:bodyPr/>
          <a:lstStyle>
            <a:extLst/>
          </a:lstStyle>
          <a:p>
            <a:fld id="{06D6DC8B-570C-4A86-A704-6866EBF68033}" type="slidenum">
              <a:rPr lang="sr-Latn-CS" smtClean="0"/>
              <a:t>‹#›</a:t>
            </a:fld>
            <a:endParaRPr lang="sr-Latn-C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0D5A4A4-E552-4071-B367-EAD6A31248AB}" type="datetimeFigureOut">
              <a:rPr lang="sr-Latn-CS" smtClean="0"/>
              <a:t>18.12.2018.</a:t>
            </a:fld>
            <a:endParaRPr lang="sr-Latn-C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sr-Latn-C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6D6DC8B-570C-4A86-A704-6866EBF68033}" type="slidenum">
              <a:rPr lang="sr-Latn-CS" smtClean="0"/>
              <a:t>‹#›</a:t>
            </a:fld>
            <a:endParaRPr lang="sr-Latn-C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0D5A4A4-E552-4071-B367-EAD6A31248AB}" type="datetimeFigureOut">
              <a:rPr lang="sr-Latn-CS" smtClean="0"/>
              <a:t>18.12.2018.</a:t>
            </a:fld>
            <a:endParaRPr lang="sr-Latn-C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sr-Latn-C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6D6DC8B-570C-4A86-A704-6866EBF68033}" type="slidenum">
              <a:rPr lang="sr-Latn-CS" smtClean="0"/>
              <a:t>‹#›</a:t>
            </a:fld>
            <a:endParaRPr lang="sr-Latn-C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00298" y="571480"/>
            <a:ext cx="6786578" cy="3286148"/>
          </a:xfrm>
          <a:ln w="19050">
            <a:solidFill>
              <a:schemeClr val="tx1"/>
            </a:solidFill>
          </a:ln>
        </p:spPr>
        <p:txBody>
          <a:bodyPr>
            <a:normAutofit/>
            <a:scene3d>
              <a:camera prst="orthographicFront"/>
              <a:lightRig rig="soft" dir="t">
                <a:rot lat="0" lon="0" rev="10800000"/>
              </a:lightRig>
            </a:scene3d>
            <a:sp3d>
              <a:bevelT w="27940" h="12700"/>
              <a:contourClr>
                <a:srgbClr val="DDDDDD"/>
              </a:contourClr>
            </a:sp3d>
          </a:bodyPr>
          <a:lstStyle/>
          <a:p>
            <a:pPr algn="ctr"/>
            <a:r>
              <a:rPr lang="sr-Latn-CS" sz="40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POSLOVNI MODEL</a:t>
            </a:r>
            <a:r>
              <a:rPr lang="sr-Latn-CS" sz="49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
            </a:r>
            <a:br>
              <a:rPr lang="sr-Latn-CS" sz="49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br>
            <a:r>
              <a:rPr lang="en-US" sz="24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umetni</a:t>
            </a:r>
            <a:r>
              <a:rPr lang="sr-Latn-RS" sz="24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čka</a:t>
            </a:r>
            <a:r>
              <a:rPr lang="sr-Latn-CS" sz="24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 radionica za izradu nakita </a:t>
            </a:r>
            <a:br>
              <a:rPr lang="sr-Latn-CS" sz="24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br>
            <a:r>
              <a:rPr lang="sr-Latn-CS" sz="4400" cap="none" spc="150" dirty="0" smtClean="0">
                <a:ln w="11430"/>
                <a:solidFill>
                  <a:srgbClr val="F8F8F8"/>
                </a:solidFill>
                <a:effectLst>
                  <a:outerShdw blurRad="25400" algn="tl" rotWithShape="0">
                    <a:srgbClr val="000000">
                      <a:alpha val="43000"/>
                    </a:srgbClr>
                  </a:outerShdw>
                </a:effectLst>
                <a:latin typeface="Courier New" panose="02070309020205020404" pitchFamily="49" charset="0"/>
                <a:cs typeface="Courier New" panose="02070309020205020404" pitchFamily="49" charset="0"/>
              </a:rPr>
              <a:t>“DANS”</a:t>
            </a:r>
            <a:r>
              <a:rPr lang="sr-Latn-CS" sz="4400" cap="none" spc="150" baseline="-25000" dirty="0" smtClean="0">
                <a:ln w="11430"/>
                <a:solidFill>
                  <a:srgbClr val="F8F8F8"/>
                </a:solidFill>
                <a:effectLst>
                  <a:outerShdw blurRad="25400" algn="tl" rotWithShape="0">
                    <a:srgbClr val="000000">
                      <a:alpha val="43000"/>
                    </a:srgbClr>
                  </a:outerShdw>
                </a:effectLst>
                <a:latin typeface="Broadway" panose="04040905080B02020502" pitchFamily="82" charset="0"/>
              </a:rPr>
              <a:t/>
            </a:r>
            <a:br>
              <a:rPr lang="sr-Latn-CS" sz="4400" cap="none" spc="150" baseline="-25000" dirty="0" smtClean="0">
                <a:ln w="11430"/>
                <a:solidFill>
                  <a:srgbClr val="F8F8F8"/>
                </a:solidFill>
                <a:effectLst>
                  <a:outerShdw blurRad="25400" algn="tl" rotWithShape="0">
                    <a:srgbClr val="000000">
                      <a:alpha val="43000"/>
                    </a:srgbClr>
                  </a:outerShdw>
                </a:effectLst>
                <a:latin typeface="Broadway" panose="04040905080B02020502" pitchFamily="82" charset="0"/>
              </a:rPr>
            </a:br>
            <a:endParaRPr lang="sr-Latn-CS" sz="4400" cap="none" spc="150" dirty="0">
              <a:ln w="11430"/>
              <a:solidFill>
                <a:srgbClr val="F8F8F8"/>
              </a:solidFill>
              <a:effectLst>
                <a:outerShdw blurRad="25400" algn="tl" rotWithShape="0">
                  <a:srgbClr val="000000">
                    <a:alpha val="43000"/>
                  </a:srgbClr>
                </a:outerShdw>
              </a:effectLst>
              <a:latin typeface="Broadway" panose="04040905080B02020502" pitchFamily="82" charset="0"/>
            </a:endParaRPr>
          </a:p>
        </p:txBody>
      </p:sp>
      <p:sp>
        <p:nvSpPr>
          <p:cNvPr id="3" name="Subtitle 2"/>
          <p:cNvSpPr>
            <a:spLocks noGrp="1"/>
          </p:cNvSpPr>
          <p:nvPr>
            <p:ph type="subTitle" idx="1"/>
          </p:nvPr>
        </p:nvSpPr>
        <p:spPr>
          <a:xfrm>
            <a:off x="5857884" y="4643446"/>
            <a:ext cx="3629028" cy="1928826"/>
          </a:xfrm>
        </p:spPr>
        <p:txBody>
          <a:bodyPr>
            <a:normAutofit lnSpcReduction="10000"/>
          </a:bodyPr>
          <a:lstStyle/>
          <a:p>
            <a:pPr algn="l"/>
            <a:r>
              <a:rPr lang="sr-Latn-RS" sz="4400" b="1" baseline="-25000" dirty="0" smtClean="0">
                <a:ln w="18415" cmpd="sng">
                  <a:solidFill>
                    <a:srgbClr val="FFFFFF"/>
                  </a:solidFill>
                  <a:prstDash val="solid"/>
                </a:ln>
                <a:effectLst>
                  <a:outerShdw blurRad="38100" dist="38100" dir="2700000" algn="tl">
                    <a:srgbClr val="000000">
                      <a:alpha val="43137"/>
                    </a:srgbClr>
                  </a:outerShdw>
                </a:effectLst>
                <a:latin typeface="Baskerville Old Face" pitchFamily="18" charset="0"/>
              </a:rPr>
              <a:t>D</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anijela Stojković </a:t>
            </a:r>
          </a:p>
          <a:p>
            <a:pPr algn="l"/>
            <a:r>
              <a:rPr lang="sr-Latn-RS" sz="4400" b="1"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A</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leksandra Stepanović </a:t>
            </a:r>
          </a:p>
          <a:p>
            <a:pPr algn="l"/>
            <a:r>
              <a:rPr lang="sr-Latn-RS" sz="4400" b="1"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N</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ataša Biočanin </a:t>
            </a:r>
          </a:p>
          <a:p>
            <a:pPr algn="l"/>
            <a:r>
              <a:rPr lang="sr-Latn-RS" sz="4400" b="1"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S</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eni</a:t>
            </a:r>
            <a:r>
              <a:rPr lang="en-U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j</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a </a:t>
            </a:r>
            <a:r>
              <a:rPr lang="sr-Latn-RS" sz="4000" baseline="-25000" dirty="0" smtClean="0">
                <a:ln w="18415" cmpd="sng">
                  <a:solidFill>
                    <a:srgbClr val="FFFFFF"/>
                  </a:solidFill>
                  <a:prstDash val="solid"/>
                </a:ln>
                <a:effectLst>
                  <a:outerShdw blurRad="63500" dir="3600000" algn="tl" rotWithShape="0">
                    <a:srgbClr val="000000">
                      <a:alpha val="70000"/>
                    </a:srgbClr>
                  </a:outerShdw>
                </a:effectLst>
                <a:latin typeface="Baskerville Old Face" pitchFamily="18" charset="0"/>
              </a:rPr>
              <a:t>Božikić</a:t>
            </a:r>
            <a:endParaRPr lang="sr-Latn-CS" sz="4000" baseline="-25000" dirty="0">
              <a:ln w="18415" cmpd="sng">
                <a:solidFill>
                  <a:srgbClr val="FFFFFF"/>
                </a:solidFill>
                <a:prstDash val="solid"/>
              </a:ln>
              <a:effectLst>
                <a:outerShdw blurRad="63500" dir="3600000" algn="tl" rotWithShape="0">
                  <a:srgbClr val="000000">
                    <a:alpha val="70000"/>
                  </a:srgbClr>
                </a:outerShdw>
              </a:effectLst>
              <a:latin typeface="Baskerville Old Face"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50"/>
                                  </p:stCondLst>
                                  <p:childTnLst>
                                    <p:set>
                                      <p:cBhvr>
                                        <p:cTn id="6" dur="1" fill="hold">
                                          <p:stCondLst>
                                            <p:cond delay="24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250"/>
                                  </p:stCondLst>
                                  <p:childTnLst>
                                    <p:set>
                                      <p:cBhvr>
                                        <p:cTn id="9" dur="1" fill="hold">
                                          <p:stCondLst>
                                            <p:cond delay="249"/>
                                          </p:stCondLst>
                                        </p:cTn>
                                        <p:tgtEl>
                                          <p:spTgt spid="3">
                                            <p:txEl>
                                              <p:pRg st="0" end="0"/>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250"/>
                                  </p:stCondLst>
                                  <p:childTnLst>
                                    <p:set>
                                      <p:cBhvr>
                                        <p:cTn id="12" dur="1" fill="hold">
                                          <p:stCondLst>
                                            <p:cond delay="249"/>
                                          </p:stCondLst>
                                        </p:cTn>
                                        <p:tgtEl>
                                          <p:spTgt spid="3">
                                            <p:txEl>
                                              <p:pRg st="1" end="1"/>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250"/>
                                  </p:stCondLst>
                                  <p:childTnLst>
                                    <p:set>
                                      <p:cBhvr>
                                        <p:cTn id="15" dur="1" fill="hold">
                                          <p:stCondLst>
                                            <p:cond delay="249"/>
                                          </p:stCondLst>
                                        </p:cTn>
                                        <p:tgtEl>
                                          <p:spTgt spid="3">
                                            <p:txEl>
                                              <p:pRg st="2" end="2"/>
                                            </p:tx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250"/>
                                  </p:stCondLst>
                                  <p:childTnLst>
                                    <p:set>
                                      <p:cBhvr>
                                        <p:cTn id="18" dur="1" fill="hold">
                                          <p:stCondLst>
                                            <p:cond delay="24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smtClean="0"/>
              <a:t>O</a:t>
            </a:r>
            <a:r>
              <a:rPr lang="sr-Latn-RS" dirty="0" smtClean="0"/>
              <a:t>dnosi s kupcima</a:t>
            </a:r>
            <a:endParaRPr lang="sr-Latn-CS" dirty="0"/>
          </a:p>
        </p:txBody>
      </p:sp>
      <p:sp>
        <p:nvSpPr>
          <p:cNvPr id="3" name="Content Placeholder 2"/>
          <p:cNvSpPr>
            <a:spLocks noGrp="1"/>
          </p:cNvSpPr>
          <p:nvPr>
            <p:ph idx="1"/>
          </p:nvPr>
        </p:nvSpPr>
        <p:spPr>
          <a:xfrm>
            <a:off x="457200" y="2636912"/>
            <a:ext cx="7239000" cy="4846320"/>
          </a:xfrm>
        </p:spPr>
        <p:txBody>
          <a:bodyPr/>
          <a:lstStyle/>
          <a:p>
            <a:r>
              <a:rPr lang="sr-Latn-CS" dirty="0" smtClean="0"/>
              <a:t>Vaučeri za kupovinu</a:t>
            </a:r>
          </a:p>
          <a:p>
            <a:r>
              <a:rPr lang="sr-Latn-CS" dirty="0" smtClean="0"/>
              <a:t>Akcije za donosioce letka</a:t>
            </a:r>
          </a:p>
          <a:p>
            <a:r>
              <a:rPr lang="sr-Latn-CS" dirty="0" smtClean="0"/>
              <a:t>Popusti</a:t>
            </a:r>
          </a:p>
          <a:p>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5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Tokovi prihoda</a:t>
            </a:r>
            <a:endParaRPr lang="sr-Latn-CS" dirty="0"/>
          </a:p>
        </p:txBody>
      </p:sp>
      <p:sp>
        <p:nvSpPr>
          <p:cNvPr id="3" name="Content Placeholder 2"/>
          <p:cNvSpPr>
            <a:spLocks noGrp="1"/>
          </p:cNvSpPr>
          <p:nvPr>
            <p:ph idx="1"/>
          </p:nvPr>
        </p:nvSpPr>
        <p:spPr>
          <a:xfrm>
            <a:off x="395536" y="2708920"/>
            <a:ext cx="7239000" cy="4846320"/>
          </a:xfrm>
        </p:spPr>
        <p:txBody>
          <a:bodyPr/>
          <a:lstStyle/>
          <a:p>
            <a:r>
              <a:rPr lang="sr-Latn-CS" dirty="0" smtClean="0"/>
              <a:t>Od prodaje</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Kl</a:t>
            </a:r>
            <a:r>
              <a:rPr lang="sr-Latn-RS" cap="none" dirty="0" smtClean="0"/>
              <a:t>j</a:t>
            </a:r>
            <a:r>
              <a:rPr lang="sr-Latn-RS" dirty="0" smtClean="0"/>
              <a:t>UČNI RESURSI</a:t>
            </a:r>
            <a:endParaRPr lang="sr-Latn-CS" baseline="-2000" dirty="0"/>
          </a:p>
        </p:txBody>
      </p:sp>
      <p:sp>
        <p:nvSpPr>
          <p:cNvPr id="3" name="Content Placeholder 2"/>
          <p:cNvSpPr>
            <a:spLocks noGrp="1"/>
          </p:cNvSpPr>
          <p:nvPr>
            <p:ph idx="1"/>
          </p:nvPr>
        </p:nvSpPr>
        <p:spPr>
          <a:xfrm>
            <a:off x="459540" y="2246088"/>
            <a:ext cx="7239000" cy="4846320"/>
          </a:xfrm>
        </p:spPr>
        <p:txBody>
          <a:bodyPr/>
          <a:lstStyle/>
          <a:p>
            <a:r>
              <a:rPr lang="sr-Latn-CS" dirty="0" smtClean="0"/>
              <a:t>Materijal za izradu nakita</a:t>
            </a:r>
          </a:p>
          <a:p>
            <a:r>
              <a:rPr lang="sr-Latn-CS" dirty="0" smtClean="0"/>
              <a:t>Ambalaža </a:t>
            </a:r>
          </a:p>
          <a:p>
            <a:r>
              <a:rPr lang="sr-Latn-CS" dirty="0" smtClean="0"/>
              <a:t>Prodajni prostor</a:t>
            </a:r>
          </a:p>
          <a:p>
            <a:r>
              <a:rPr lang="sr-Latn-CS" dirty="0" smtClean="0"/>
              <a:t>Vozilo</a:t>
            </a:r>
          </a:p>
          <a:p>
            <a:r>
              <a:rPr lang="sr-Latn-CS" dirty="0" smtClean="0"/>
              <a:t>Novčana sredstva</a:t>
            </a:r>
          </a:p>
          <a:p>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Kl</a:t>
            </a:r>
            <a:r>
              <a:rPr lang="sr-Latn-RS" cap="none" dirty="0" smtClean="0"/>
              <a:t>j</a:t>
            </a:r>
            <a:r>
              <a:rPr lang="sr-Latn-RS" dirty="0" smtClean="0"/>
              <a:t>UČNe aktivnosti</a:t>
            </a:r>
            <a:endParaRPr lang="sr-Latn-CS" dirty="0"/>
          </a:p>
        </p:txBody>
      </p:sp>
      <p:sp>
        <p:nvSpPr>
          <p:cNvPr id="3" name="Content Placeholder 2"/>
          <p:cNvSpPr>
            <a:spLocks noGrp="1"/>
          </p:cNvSpPr>
          <p:nvPr>
            <p:ph idx="1"/>
          </p:nvPr>
        </p:nvSpPr>
        <p:spPr>
          <a:xfrm>
            <a:off x="451091" y="1998979"/>
            <a:ext cx="7239000" cy="4846320"/>
          </a:xfrm>
        </p:spPr>
        <p:txBody>
          <a:bodyPr/>
          <a:lstStyle/>
          <a:p>
            <a:r>
              <a:rPr lang="sr-Latn-CS" dirty="0" smtClean="0"/>
              <a:t>Obezbeđivanje dobavljača materijala i ambalaže </a:t>
            </a:r>
          </a:p>
          <a:p>
            <a:r>
              <a:rPr lang="sr-Latn-CS" dirty="0" smtClean="0"/>
              <a:t>Iznajmljivanje prostora</a:t>
            </a:r>
          </a:p>
          <a:p>
            <a:r>
              <a:rPr lang="sr-Latn-CS" dirty="0" smtClean="0"/>
              <a:t>Izrada web stranice</a:t>
            </a:r>
          </a:p>
          <a:p>
            <a:r>
              <a:rPr lang="sr-Latn-CS" dirty="0" smtClean="0"/>
              <a:t>Štampanje letaka</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5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Kl</a:t>
            </a:r>
            <a:r>
              <a:rPr lang="sr-Latn-RS" cap="none" dirty="0" smtClean="0"/>
              <a:t>j</a:t>
            </a:r>
            <a:r>
              <a:rPr lang="sr-Latn-RS" dirty="0" smtClean="0"/>
              <a:t>UČNI partneri</a:t>
            </a:r>
            <a:endParaRPr lang="sr-Latn-CS" dirty="0"/>
          </a:p>
        </p:txBody>
      </p:sp>
      <p:sp>
        <p:nvSpPr>
          <p:cNvPr id="3" name="Content Placeholder 2"/>
          <p:cNvSpPr>
            <a:spLocks noGrp="1"/>
          </p:cNvSpPr>
          <p:nvPr>
            <p:ph idx="1"/>
          </p:nvPr>
        </p:nvSpPr>
        <p:spPr>
          <a:xfrm>
            <a:off x="473188" y="2246088"/>
            <a:ext cx="7239000" cy="4846320"/>
          </a:xfrm>
        </p:spPr>
        <p:txBody>
          <a:bodyPr/>
          <a:lstStyle/>
          <a:p>
            <a:r>
              <a:rPr lang="sr-Latn-CS" dirty="0" smtClean="0"/>
              <a:t>Dizajner web strane</a:t>
            </a:r>
          </a:p>
          <a:p>
            <a:r>
              <a:rPr lang="sr-Latn-CS" dirty="0" smtClean="0"/>
              <a:t>Administrator web strane </a:t>
            </a:r>
          </a:p>
          <a:p>
            <a:r>
              <a:rPr lang="sr-Latn-CS" dirty="0" smtClean="0"/>
              <a:t>Štamparija </a:t>
            </a:r>
          </a:p>
          <a:p>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3"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smtClean="0"/>
              <a:t>S</a:t>
            </a:r>
            <a:r>
              <a:rPr lang="sr-Latn-RS" dirty="0" smtClean="0"/>
              <a:t>truktura troškova</a:t>
            </a:r>
            <a:endParaRPr lang="sr-Latn-CS" dirty="0"/>
          </a:p>
        </p:txBody>
      </p:sp>
      <p:pic>
        <p:nvPicPr>
          <p:cNvPr id="4" name="Content Placeholder 3" descr="PRIVEZAK-HAND-MADE-8x8mm-10KOM_slika_O_83007941.jpg"/>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scene3d>
            <a:camera prst="perspectiveBelow"/>
            <a:lightRig rig="threePt" dir="t"/>
          </a:scene3d>
        </p:spPr>
      </p:pic>
      <p:sp>
        <p:nvSpPr>
          <p:cNvPr id="3" name="TextBox 2"/>
          <p:cNvSpPr txBox="1"/>
          <p:nvPr/>
        </p:nvSpPr>
        <p:spPr>
          <a:xfrm>
            <a:off x="1331640" y="2204864"/>
            <a:ext cx="6984776" cy="3384376"/>
          </a:xfrm>
          <a:prstGeom prst="rect">
            <a:avLst/>
          </a:prstGeom>
          <a:noFill/>
        </p:spPr>
        <p:txBody>
          <a:bodyPr wrap="square" rtlCol="0">
            <a:spAutoFit/>
          </a:bodyPr>
          <a:lstStyle/>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89517169"/>
              </p:ext>
            </p:extLst>
          </p:nvPr>
        </p:nvGraphicFramePr>
        <p:xfrm>
          <a:off x="1736440" y="2543716"/>
          <a:ext cx="4680520" cy="2468880"/>
        </p:xfrm>
        <a:graphic>
          <a:graphicData uri="http://schemas.openxmlformats.org/drawingml/2006/table">
            <a:tbl>
              <a:tblPr firstRow="1" bandRow="1">
                <a:tableStyleId>{9D7B26C5-4107-4FEC-AEDC-1716B250A1EF}</a:tableStyleId>
              </a:tblPr>
              <a:tblGrid>
                <a:gridCol w="1944216"/>
                <a:gridCol w="2736304"/>
              </a:tblGrid>
              <a:tr h="324036">
                <a:tc gridSpan="2">
                  <a:txBody>
                    <a:bodyPr/>
                    <a:lstStyle/>
                    <a:p>
                      <a:pPr algn="ctr"/>
                      <a:r>
                        <a:rPr lang="sr-Latn-RS" dirty="0" smtClean="0"/>
                        <a:t>TROŠKOVI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r>
              <a:tr h="324036">
                <a:tc>
                  <a:txBody>
                    <a:bodyPr/>
                    <a:lstStyle/>
                    <a:p>
                      <a:pPr algn="l"/>
                      <a:r>
                        <a:rPr lang="sr-Latn-RS" dirty="0" smtClean="0"/>
                        <a:t>Materijal</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sr-Latn-RS" dirty="0" smtClean="0"/>
                        <a:t>3.000</a:t>
                      </a:r>
                      <a:r>
                        <a:rPr lang="sr-Latn-RS" baseline="0" dirty="0" smtClean="0"/>
                        <a:t> RSD</a:t>
                      </a:r>
                      <a:endParaRPr lang="en-US" dirty="0"/>
                    </a:p>
                  </a:txBody>
                  <a:tcPr>
                    <a:lnR w="12700" cap="flat" cmpd="sng" algn="ctr">
                      <a:solidFill>
                        <a:schemeClr val="tx1"/>
                      </a:solidFill>
                      <a:prstDash val="solid"/>
                      <a:round/>
                      <a:headEnd type="none" w="med" len="med"/>
                      <a:tailEnd type="none" w="med" len="med"/>
                    </a:lnR>
                  </a:tcPr>
                </a:tc>
              </a:tr>
              <a:tr h="324036">
                <a:tc>
                  <a:txBody>
                    <a:bodyPr/>
                    <a:lstStyle/>
                    <a:p>
                      <a:pPr algn="l"/>
                      <a:r>
                        <a:rPr lang="sr-Latn-RS" dirty="0" smtClean="0"/>
                        <a:t>Alat</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sr-Latn-RS" dirty="0" smtClean="0"/>
                        <a:t>3.000 RSD</a:t>
                      </a:r>
                      <a:endParaRPr lang="en-US" dirty="0"/>
                    </a:p>
                  </a:txBody>
                  <a:tcPr>
                    <a:lnR w="12700" cap="flat" cmpd="sng" algn="ctr">
                      <a:solidFill>
                        <a:schemeClr val="tx1"/>
                      </a:solidFill>
                      <a:prstDash val="solid"/>
                      <a:round/>
                      <a:headEnd type="none" w="med" len="med"/>
                      <a:tailEnd type="none" w="med" len="med"/>
                    </a:lnR>
                  </a:tcPr>
                </a:tc>
              </a:tr>
              <a:tr h="324036">
                <a:tc>
                  <a:txBody>
                    <a:bodyPr/>
                    <a:lstStyle/>
                    <a:p>
                      <a:pPr algn="l"/>
                      <a:r>
                        <a:rPr lang="sr-Latn-RS" dirty="0" smtClean="0"/>
                        <a:t>Ambalaža</a:t>
                      </a:r>
                      <a:endParaRPr lang="en-US" dirty="0"/>
                    </a:p>
                  </a:txBody>
                  <a:tcPr>
                    <a:lnL w="12700" cap="flat" cmpd="sng" algn="ctr">
                      <a:solidFill>
                        <a:schemeClr val="tx1"/>
                      </a:solidFill>
                      <a:prstDash val="solid"/>
                      <a:round/>
                      <a:headEnd type="none" w="med" len="med"/>
                      <a:tailEnd type="none" w="med" len="med"/>
                    </a:lnL>
                  </a:tcPr>
                </a:tc>
                <a:tc>
                  <a:txBody>
                    <a:bodyPr/>
                    <a:lstStyle/>
                    <a:p>
                      <a:pPr algn="r"/>
                      <a:r>
                        <a:rPr lang="sr-Latn-RS" dirty="0" smtClean="0"/>
                        <a:t>2.000 RSD</a:t>
                      </a:r>
                      <a:endParaRPr lang="en-US" dirty="0"/>
                    </a:p>
                  </a:txBody>
                  <a:tcPr>
                    <a:lnR w="12700" cap="flat" cmpd="sng" algn="ctr">
                      <a:solidFill>
                        <a:schemeClr val="tx1"/>
                      </a:solidFill>
                      <a:prstDash val="solid"/>
                      <a:round/>
                      <a:headEnd type="none" w="med" len="med"/>
                      <a:tailEnd type="none" w="med" len="med"/>
                    </a:lnR>
                  </a:tcPr>
                </a:tc>
              </a:tr>
              <a:tr h="324036">
                <a:tc>
                  <a:txBody>
                    <a:bodyPr/>
                    <a:lstStyle/>
                    <a:p>
                      <a:pPr algn="l"/>
                      <a:r>
                        <a:rPr lang="sr-Latn-RS" dirty="0" smtClean="0"/>
                        <a:t>Iznajmljivanje prostora</a:t>
                      </a:r>
                      <a:endParaRPr lang="en-US" dirty="0"/>
                    </a:p>
                  </a:txBody>
                  <a:tcPr>
                    <a:lnL w="12700" cap="flat" cmpd="sng" algn="ctr">
                      <a:solidFill>
                        <a:schemeClr val="tx1"/>
                      </a:solidFill>
                      <a:prstDash val="solid"/>
                      <a:round/>
                      <a:headEnd type="none" w="med" len="med"/>
                      <a:tailEnd type="none" w="med" len="med"/>
                    </a:lnL>
                  </a:tcPr>
                </a:tc>
                <a:tc>
                  <a:txBody>
                    <a:bodyPr/>
                    <a:lstStyle/>
                    <a:p>
                      <a:pPr algn="r"/>
                      <a:endParaRPr lang="sr-Latn-RS" dirty="0" smtClean="0"/>
                    </a:p>
                    <a:p>
                      <a:pPr algn="r"/>
                      <a:r>
                        <a:rPr lang="sr-Latn-RS" dirty="0" smtClean="0"/>
                        <a:t>6.000 RSD</a:t>
                      </a:r>
                      <a:endParaRPr lang="en-US" dirty="0"/>
                    </a:p>
                  </a:txBody>
                  <a:tcPr>
                    <a:lnR w="12700" cap="flat" cmpd="sng" algn="ctr">
                      <a:solidFill>
                        <a:schemeClr val="tx1"/>
                      </a:solidFill>
                      <a:prstDash val="solid"/>
                      <a:round/>
                      <a:headEnd type="none" w="med" len="med"/>
                      <a:tailEnd type="none" w="med" len="med"/>
                    </a:lnR>
                  </a:tcPr>
                </a:tc>
              </a:tr>
              <a:tr h="324036">
                <a:tc>
                  <a:txBody>
                    <a:bodyPr/>
                    <a:lstStyle/>
                    <a:p>
                      <a:pPr algn="l"/>
                      <a:r>
                        <a:rPr lang="sr-Latn-RS" dirty="0" smtClean="0"/>
                        <a:t>UKUPNO</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r"/>
                      <a:r>
                        <a:rPr lang="sr-Latn-RS" dirty="0" smtClean="0"/>
                        <a:t>14.000 RSD</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nodeType="withEffect">
                                  <p:stCondLst>
                                    <p:cond delay="50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1000"/>
                                        <p:tgtEl>
                                          <p:spTgt spid="5"/>
                                        </p:tgtEl>
                                      </p:cBhvr>
                                    </p:animEffect>
                                    <p:anim calcmode="lin" valueType="num">
                                      <p:cBhvr>
                                        <p:cTn id="10" dur="1000" fill="hold"/>
                                        <p:tgtEl>
                                          <p:spTgt spid="5"/>
                                        </p:tgtEl>
                                        <p:attrNameLst>
                                          <p:attrName>ppt_x</p:attrName>
                                        </p:attrNameLst>
                                      </p:cBhvr>
                                      <p:tavLst>
                                        <p:tav tm="0">
                                          <p:val>
                                            <p:strVal val="#ppt_x"/>
                                          </p:val>
                                        </p:tav>
                                        <p:tav tm="100000">
                                          <p:val>
                                            <p:strVal val="#ppt_x"/>
                                          </p:val>
                                        </p:tav>
                                      </p:tavLst>
                                    </p:anim>
                                    <p:anim calcmode="lin" valueType="num">
                                      <p:cBhvr>
                                        <p:cTn id="11" dur="900" decel="100000" fill="hold"/>
                                        <p:tgtEl>
                                          <p:spTgt spid="5"/>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pic>
        <p:nvPicPr>
          <p:cNvPr id="4" name="Content Placeholder 3" descr="PRIVEZAK-HAND-MADE-8x8mm-10KOM_slika_O_83007941.jpg"/>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scene3d>
            <a:camera prst="perspectiveBelow"/>
            <a:lightRig rig="threePt" dir="t"/>
          </a:scene3d>
        </p:spPr>
      </p:pic>
      <p:sp>
        <p:nvSpPr>
          <p:cNvPr id="6" name="TextBox 5"/>
          <p:cNvSpPr txBox="1"/>
          <p:nvPr/>
        </p:nvSpPr>
        <p:spPr>
          <a:xfrm>
            <a:off x="1591674" y="2780928"/>
            <a:ext cx="5040560" cy="769441"/>
          </a:xfrm>
          <a:prstGeom prst="rect">
            <a:avLst/>
          </a:prstGeom>
          <a:noFill/>
        </p:spPr>
        <p:txBody>
          <a:bodyPr wrap="square" rtlCol="0">
            <a:spAutoFit/>
          </a:bodyPr>
          <a:lstStyle/>
          <a:p>
            <a:r>
              <a:rPr lang="sr-Latn-RS" sz="4400" b="1"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HV</a:t>
            </a:r>
            <a:r>
              <a:rPr lang="sr-Latn-RS" sz="4400" b="1" cap="all"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aLa na pažnji!</a:t>
            </a:r>
            <a:endParaRPr lang="sr-Latn-RS" sz="4400" dirty="0"/>
          </a:p>
        </p:txBody>
      </p:sp>
    </p:spTree>
    <p:extLst>
      <p:ext uri="{BB962C8B-B14F-4D97-AF65-F5344CB8AC3E}">
        <p14:creationId xmlns:p14="http://schemas.microsoft.com/office/powerpoint/2010/main" val="3140530837"/>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99592" y="418694"/>
            <a:ext cx="2746648" cy="876712"/>
          </a:xfrm>
        </p:spPr>
        <p:txBody>
          <a:bodyPr>
            <a:normAutofit/>
          </a:bodyPr>
          <a:lstStyle/>
          <a:p>
            <a:pPr algn="ctr"/>
            <a:r>
              <a:rPr lang="sr-Latn-RS" sz="4400" dirty="0" smtClean="0"/>
              <a:t>Mi smo</a:t>
            </a:r>
            <a:endParaRPr lang="sr-Latn-CS" sz="6600" i="1" dirty="0"/>
          </a:p>
        </p:txBody>
      </p:sp>
      <p:sp>
        <p:nvSpPr>
          <p:cNvPr id="3" name="Content Placeholder 2"/>
          <p:cNvSpPr>
            <a:spLocks noGrp="1"/>
          </p:cNvSpPr>
          <p:nvPr>
            <p:ph idx="1"/>
          </p:nvPr>
        </p:nvSpPr>
        <p:spPr>
          <a:xfrm>
            <a:off x="457200" y="2132856"/>
            <a:ext cx="7239000" cy="4846320"/>
          </a:xfrm>
        </p:spPr>
        <p:txBody>
          <a:bodyPr/>
          <a:lstStyle/>
          <a:p>
            <a:r>
              <a:rPr lang="sr-Latn-RS" dirty="0" smtClean="0"/>
              <a:t>U našoj umetničkoj radionici mi stvaramo nakit iz mašte</a:t>
            </a:r>
          </a:p>
          <a:p>
            <a:r>
              <a:rPr lang="sr-Latn-RS" dirty="0" smtClean="0"/>
              <a:t>Minđuše, ogrlice, prstenje i narukvice sve to možete naći kod nas</a:t>
            </a:r>
          </a:p>
          <a:p>
            <a:r>
              <a:rPr lang="sr-Latn-RS" dirty="0" smtClean="0"/>
              <a:t>Potražite nas u starom zanatskom centru u Majdanpeku</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
        <p:nvSpPr>
          <p:cNvPr id="5" name="TextBox 4"/>
          <p:cNvSpPr txBox="1"/>
          <p:nvPr/>
        </p:nvSpPr>
        <p:spPr>
          <a:xfrm>
            <a:off x="3491880" y="303052"/>
            <a:ext cx="3600400" cy="1107996"/>
          </a:xfrm>
          <a:prstGeom prst="rect">
            <a:avLst/>
          </a:prstGeom>
          <a:noFill/>
        </p:spPr>
        <p:txBody>
          <a:bodyPr wrap="square" rtlCol="0">
            <a:spAutoFit/>
          </a:bodyPr>
          <a:lstStyle/>
          <a:p>
            <a:r>
              <a:rPr lang="sr-Latn-RS" sz="6600" b="1" i="1" cap="all"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Dans</a:t>
            </a:r>
            <a:endParaRPr lang="sr-Latn-RS" dirty="0"/>
          </a:p>
        </p:txBody>
      </p:sp>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21" presetClass="entr" presetSubtype="1" fill="hold" nodeType="withEffect">
                                  <p:stCondLst>
                                    <p:cond delay="500"/>
                                  </p:stCondLst>
                                  <p:childTnLst>
                                    <p:set>
                                      <p:cBhvr>
                                        <p:cTn id="8" dur="1" fill="hold">
                                          <p:stCondLst>
                                            <p:cond delay="0"/>
                                          </p:stCondLst>
                                        </p:cTn>
                                        <p:tgtEl>
                                          <p:spTgt spid="5">
                                            <p:txEl>
                                              <p:pRg st="0" end="0"/>
                                            </p:txEl>
                                          </p:spTgt>
                                        </p:tgtEl>
                                        <p:attrNameLst>
                                          <p:attrName>style.visibility</p:attrName>
                                        </p:attrNameLst>
                                      </p:cBhvr>
                                      <p:to>
                                        <p:strVal val="visible"/>
                                      </p:to>
                                    </p:set>
                                    <p:animEffect transition="in" filter="wheel(1)">
                                      <p:cBhvr>
                                        <p:cTn id="9" dur="1000"/>
                                        <p:tgtEl>
                                          <p:spTgt spid="5">
                                            <p:txEl>
                                              <p:pRg st="0" end="0"/>
                                            </p:txEl>
                                          </p:spTgt>
                                        </p:tgtEl>
                                      </p:cBhvr>
                                    </p:animEffect>
                                  </p:childTnLst>
                                </p:cTn>
                              </p:par>
                            </p:childTnLst>
                          </p:cTn>
                        </p:par>
                        <p:par>
                          <p:cTn id="10" fill="hold">
                            <p:stCondLst>
                              <p:cond delay="1500"/>
                            </p:stCondLst>
                            <p:childTnLst>
                              <p:par>
                                <p:cTn id="11" presetID="3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7" fill="hold">
                            <p:stCondLst>
                              <p:cond delay="2500"/>
                            </p:stCondLst>
                            <p:childTnLst>
                              <p:par>
                                <p:cTn id="18" presetID="37"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4" fill="hold">
                            <p:stCondLst>
                              <p:cond delay="3500"/>
                            </p:stCondLst>
                            <p:childTnLst>
                              <p:par>
                                <p:cTn id="25" presetID="37"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Cil</a:t>
            </a:r>
            <a:r>
              <a:rPr lang="sr-Latn-RS" cap="none" dirty="0" smtClean="0"/>
              <a:t>j</a:t>
            </a:r>
            <a:r>
              <a:rPr lang="sr-Latn-RS" dirty="0" smtClean="0"/>
              <a:t>na Grupa Kupaca</a:t>
            </a:r>
            <a:endParaRPr lang="sr-Latn-CS" dirty="0"/>
          </a:p>
        </p:txBody>
      </p:sp>
      <p:sp>
        <p:nvSpPr>
          <p:cNvPr id="3" name="Content Placeholder 2"/>
          <p:cNvSpPr>
            <a:spLocks noGrp="1"/>
          </p:cNvSpPr>
          <p:nvPr>
            <p:ph idx="1"/>
          </p:nvPr>
        </p:nvSpPr>
        <p:spPr>
          <a:xfrm>
            <a:off x="457200" y="2246088"/>
            <a:ext cx="7239000" cy="4846320"/>
          </a:xfrm>
        </p:spPr>
        <p:txBody>
          <a:bodyPr/>
          <a:lstStyle/>
          <a:p>
            <a:r>
              <a:rPr lang="sr-Latn-CS" dirty="0" smtClean="0"/>
              <a:t>Tinejdžerke (učenice viših razreda osnovnih i učenice srednjih škola) </a:t>
            </a:r>
          </a:p>
          <a:p>
            <a:r>
              <a:rPr lang="sr-Latn-CS" dirty="0" smtClean="0"/>
              <a:t>Studentkinje </a:t>
            </a:r>
          </a:p>
          <a:p>
            <a:r>
              <a:rPr lang="sr-Latn-CS" dirty="0" smtClean="0"/>
              <a:t>Žene 20-40 godina </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extLst>
      <p:ext uri="{BB962C8B-B14F-4D97-AF65-F5344CB8AC3E}">
        <p14:creationId xmlns:p14="http://schemas.microsoft.com/office/powerpoint/2010/main" val="413873710"/>
      </p:ext>
    </p:extLst>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3" fill="hold">
                            <p:stCondLst>
                              <p:cond delay="1500"/>
                            </p:stCondLst>
                            <p:childTnLst>
                              <p:par>
                                <p:cTn id="14" presetID="37"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0"/>
                                        <p:tgtEl>
                                          <p:spTgt spid="3">
                                            <p:txEl>
                                              <p:pRg st="1" end="1"/>
                                            </p:txEl>
                                          </p:spTgt>
                                        </p:tgtEl>
                                      </p:cBhvr>
                                    </p:animEffect>
                                    <p:anim calcmode="lin" valueType="num">
                                      <p:cBhvr>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50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Vrednost ponude</a:t>
            </a:r>
            <a:endParaRPr lang="sr-Latn-CS" dirty="0"/>
          </a:p>
        </p:txBody>
      </p:sp>
      <p:sp>
        <p:nvSpPr>
          <p:cNvPr id="3" name="Content Placeholder 2"/>
          <p:cNvSpPr>
            <a:spLocks noGrp="1"/>
          </p:cNvSpPr>
          <p:nvPr>
            <p:ph idx="1"/>
          </p:nvPr>
        </p:nvSpPr>
        <p:spPr/>
        <p:txBody>
          <a:bodyPr/>
          <a:lstStyle/>
          <a:p>
            <a:pPr marL="0" indent="0">
              <a:buNone/>
            </a:pPr>
            <a:endParaRPr lang="sr-Latn-CS" dirty="0" smtClean="0"/>
          </a:p>
          <a:p>
            <a:r>
              <a:rPr lang="sr-Latn-CS" dirty="0" smtClean="0"/>
              <a:t>Originalni komadi u ograničenim serijama</a:t>
            </a:r>
          </a:p>
          <a:p>
            <a:r>
              <a:rPr lang="sr-Latn-CS" dirty="0" smtClean="0"/>
              <a:t>Upotpunite svoj izgled za izlazak, svečane prilike...</a:t>
            </a:r>
          </a:p>
          <a:p>
            <a:r>
              <a:rPr lang="sr-Latn-CS" dirty="0" smtClean="0"/>
              <a:t>Osvežite vaše svakodnevne odevne kombinacije</a:t>
            </a:r>
          </a:p>
          <a:p>
            <a:r>
              <a:rPr lang="sr-Latn-CS" dirty="0" smtClean="0"/>
              <a:t>Budite glamurozne u svakom trenutku </a:t>
            </a:r>
          </a:p>
          <a:p>
            <a:r>
              <a:rPr lang="sr-Latn-CS" dirty="0" smtClean="0"/>
              <a:t>Obradujte drage osobe unikatnim komadom nakita</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extLst>
      <p:ext uri="{BB962C8B-B14F-4D97-AF65-F5344CB8AC3E}">
        <p14:creationId xmlns:p14="http://schemas.microsoft.com/office/powerpoint/2010/main" val="3879109614"/>
      </p:ext>
    </p:extLst>
  </p:cSld>
  <p:clrMapOvr>
    <a:masterClrMapping/>
  </p:clrMapOvr>
  <mc:AlternateContent xmlns:mc="http://schemas.openxmlformats.org/markup-compatibility/2006">
    <mc:Choice xmlns:p14="http://schemas.microsoft.com/office/powerpoint/2010/main" Requires="p14">
      <p:transition spd="slow" p14:dur="125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1" end="1"/>
                                            </p:txEl>
                                          </p:spTgt>
                                        </p:tgtEl>
                                        <p:attrNameLst>
                                          <p:attrName>style.visibility</p:attrName>
                                        </p:attrNameLst>
                                      </p:cBhvr>
                                      <p:to>
                                        <p:strVal val="visible"/>
                                      </p:to>
                                    </p:set>
                                    <p:animEffect transition="in" filter="fade">
                                      <p:cBhvr>
                                        <p:cTn id="9" dur="1000"/>
                                        <p:tgtEl>
                                          <p:spTgt spid="3">
                                            <p:txEl>
                                              <p:pRg st="1" end="1"/>
                                            </p:txEl>
                                          </p:spTgt>
                                        </p:tgtEl>
                                      </p:cBhvr>
                                    </p:animEffect>
                                    <p:anim calcmode="lin" valueType="num">
                                      <p:cBhvr>
                                        <p:cTn id="1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50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t>Kanali ponude</a:t>
            </a:r>
            <a:endParaRPr lang="sr-Latn-CS" dirty="0"/>
          </a:p>
        </p:txBody>
      </p:sp>
      <p:sp>
        <p:nvSpPr>
          <p:cNvPr id="3" name="Content Placeholder 2"/>
          <p:cNvSpPr>
            <a:spLocks noGrp="1"/>
          </p:cNvSpPr>
          <p:nvPr>
            <p:ph idx="1"/>
          </p:nvPr>
        </p:nvSpPr>
        <p:spPr/>
        <p:txBody>
          <a:bodyPr/>
          <a:lstStyle/>
          <a:p>
            <a:r>
              <a:rPr lang="sr-Latn-CS" dirty="0" smtClean="0"/>
              <a:t>Prodajni prostor u zanatskom centru</a:t>
            </a:r>
          </a:p>
          <a:p>
            <a:r>
              <a:rPr lang="sr-Latn-CS" dirty="0" smtClean="0"/>
              <a:t>Instagram </a:t>
            </a:r>
          </a:p>
          <a:p>
            <a:r>
              <a:rPr lang="sr-Latn-CS" dirty="0" smtClean="0"/>
              <a:t>Facebook</a:t>
            </a:r>
          </a:p>
          <a:p>
            <a:r>
              <a:rPr lang="sr-Latn-CS" dirty="0" smtClean="0"/>
              <a:t>Deljenje letaka ispred škola i firmi </a:t>
            </a:r>
          </a:p>
          <a:p>
            <a:r>
              <a:rPr lang="sr-Latn-CS" dirty="0" smtClean="0"/>
              <a:t>Web stranica</a:t>
            </a:r>
            <a:endParaRPr lang="sr-Latn-CS"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5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50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560" y="1052736"/>
            <a:ext cx="7139136" cy="1008112"/>
          </a:xfrm>
        </p:spPr>
        <p:txBody>
          <a:bodyPr>
            <a:normAutofit fontScale="90000"/>
          </a:bodyPr>
          <a:lstStyle/>
          <a:p>
            <a:r>
              <a:rPr lang="pl-PL" dirty="0" smtClean="0"/>
              <a:t>Nakit kroz vreme</a:t>
            </a:r>
            <a:r>
              <a:rPr lang="pl-PL" dirty="0"/>
              <a:t/>
            </a:r>
            <a:br>
              <a:rPr lang="pl-PL" dirty="0"/>
            </a:br>
            <a:endParaRPr lang="sr-Latn-CS" dirty="0"/>
          </a:p>
        </p:txBody>
      </p:sp>
      <p:sp>
        <p:nvSpPr>
          <p:cNvPr id="3" name="Content Placeholder 2"/>
          <p:cNvSpPr>
            <a:spLocks noGrp="1"/>
          </p:cNvSpPr>
          <p:nvPr>
            <p:ph idx="1"/>
          </p:nvPr>
        </p:nvSpPr>
        <p:spPr>
          <a:xfrm>
            <a:off x="323528" y="2708920"/>
            <a:ext cx="7848872" cy="6093296"/>
          </a:xfrm>
        </p:spPr>
        <p:txBody>
          <a:bodyPr>
            <a:noAutofit/>
          </a:bodyPr>
          <a:lstStyle/>
          <a:p>
            <a:r>
              <a:rPr lang="en-US" sz="1800" dirty="0" smtClean="0"/>
              <a:t>V</a:t>
            </a:r>
            <a:r>
              <a:rPr lang="sr-Latn-RS" sz="1800" dirty="0" smtClean="0"/>
              <a:t>ekovima</a:t>
            </a:r>
            <a:r>
              <a:rPr lang="en-US" sz="1800" dirty="0" smtClean="0"/>
              <a:t> </a:t>
            </a:r>
            <a:r>
              <a:rPr lang="sr-Latn-RS" sz="1800" dirty="0" smtClean="0"/>
              <a:t>su</a:t>
            </a:r>
            <a:r>
              <a:rPr lang="en-US" sz="1800" dirty="0" smtClean="0"/>
              <a:t> </a:t>
            </a:r>
            <a:r>
              <a:rPr lang="en-US" sz="1800" noProof="1" smtClean="0"/>
              <a:t>ljudi</a:t>
            </a:r>
            <a:r>
              <a:rPr lang="en-US" sz="1800" dirty="0" smtClean="0"/>
              <a:t>, </a:t>
            </a:r>
            <a:r>
              <a:rPr lang="en-US" sz="1800" noProof="1" smtClean="0"/>
              <a:t>naročito</a:t>
            </a:r>
            <a:r>
              <a:rPr lang="en-US" sz="1800" dirty="0" smtClean="0"/>
              <a:t> </a:t>
            </a:r>
            <a:r>
              <a:rPr lang="en-US" sz="1800" noProof="1" smtClean="0"/>
              <a:t>žene</a:t>
            </a:r>
            <a:r>
              <a:rPr lang="en-US" sz="1800" dirty="0" smtClean="0"/>
              <a:t>, </a:t>
            </a:r>
            <a:r>
              <a:rPr lang="en-US" sz="1800" noProof="1" smtClean="0"/>
              <a:t>nosile nakit</a:t>
            </a:r>
            <a:r>
              <a:rPr lang="en-US" sz="1800" dirty="0" smtClean="0"/>
              <a:t> </a:t>
            </a:r>
            <a:r>
              <a:rPr lang="en-US" sz="1800" dirty="0"/>
              <a:t>da bi se </a:t>
            </a:r>
            <a:r>
              <a:rPr lang="en-US" sz="1800" noProof="1" smtClean="0"/>
              <a:t>ukrasile</a:t>
            </a:r>
            <a:r>
              <a:rPr lang="en-US" sz="1800" dirty="0" smtClean="0"/>
              <a:t>. </a:t>
            </a:r>
            <a:r>
              <a:rPr lang="en-US" sz="1800" dirty="0"/>
              <a:t>U </a:t>
            </a:r>
            <a:r>
              <a:rPr lang="en-US" sz="1800" noProof="1" smtClean="0"/>
              <a:t>drevna vremena, nošen je nakit </a:t>
            </a:r>
            <a:r>
              <a:rPr lang="en-US" sz="1800" dirty="0" smtClean="0"/>
              <a:t>od </a:t>
            </a:r>
            <a:r>
              <a:rPr lang="en-US" sz="1800" noProof="1" smtClean="0"/>
              <a:t>kamenja, školjki, žada, </a:t>
            </a:r>
            <a:r>
              <a:rPr lang="en-US" sz="1800" noProof="1" smtClean="0"/>
              <a:t>semenki </a:t>
            </a:r>
            <a:r>
              <a:rPr lang="en-US" sz="1800" noProof="1" smtClean="0"/>
              <a:t>raznih biljaka</a:t>
            </a:r>
            <a:r>
              <a:rPr lang="en-US" sz="1800" dirty="0" smtClean="0"/>
              <a:t>... </a:t>
            </a:r>
            <a:r>
              <a:rPr lang="en-US" sz="1800" dirty="0"/>
              <a:t>U </a:t>
            </a:r>
            <a:r>
              <a:rPr lang="en-US" sz="1800" noProof="1" smtClean="0"/>
              <a:t>moderna vremena</a:t>
            </a:r>
            <a:r>
              <a:rPr lang="en-US" sz="1800" dirty="0" smtClean="0"/>
              <a:t>, </a:t>
            </a:r>
            <a:r>
              <a:rPr lang="en-US" sz="1800" noProof="1" smtClean="0"/>
              <a:t>izrada nakita toliko</a:t>
            </a:r>
            <a:r>
              <a:rPr lang="en-US" sz="1800" dirty="0" smtClean="0"/>
              <a:t> </a:t>
            </a:r>
            <a:r>
              <a:rPr lang="en-US" sz="1800" dirty="0"/>
              <a:t>je </a:t>
            </a:r>
            <a:r>
              <a:rPr lang="en-US" sz="1800" noProof="1" smtClean="0"/>
              <a:t>uznapredovala,</a:t>
            </a:r>
            <a:r>
              <a:rPr lang="en-US" sz="1800" dirty="0" smtClean="0"/>
              <a:t> </a:t>
            </a:r>
            <a:r>
              <a:rPr lang="en-US" sz="1800" dirty="0"/>
              <a:t>da se on </a:t>
            </a:r>
            <a:r>
              <a:rPr lang="en-US" sz="1800" noProof="1" smtClean="0"/>
              <a:t>pravi </a:t>
            </a:r>
            <a:r>
              <a:rPr lang="en-US" sz="1800" dirty="0" smtClean="0"/>
              <a:t>u </a:t>
            </a:r>
            <a:r>
              <a:rPr lang="en-US" sz="1800" noProof="1" smtClean="0"/>
              <a:t>najrazličitijim oblicima i </a:t>
            </a:r>
            <a:r>
              <a:rPr lang="en-US" sz="1800" dirty="0" smtClean="0"/>
              <a:t>od </a:t>
            </a:r>
            <a:r>
              <a:rPr lang="en-US" sz="1800" noProof="1" smtClean="0"/>
              <a:t>raznih</a:t>
            </a:r>
            <a:r>
              <a:rPr lang="en-US" sz="1800" dirty="0" smtClean="0"/>
              <a:t> </a:t>
            </a:r>
            <a:r>
              <a:rPr lang="en-US" sz="1800" noProof="1" smtClean="0"/>
              <a:t>materijala.</a:t>
            </a:r>
            <a:r>
              <a:rPr lang="sr-Latn-RS" sz="1800" i="1" dirty="0" smtClean="0"/>
              <a:t/>
            </a:r>
            <a:br>
              <a:rPr lang="sr-Latn-RS" sz="1800" i="1" dirty="0" smtClean="0"/>
            </a:br>
            <a:endParaRPr lang="sr-Latn-RS" sz="1800" dirty="0" smtClean="0"/>
          </a:p>
          <a:p>
            <a:endParaRPr lang="sr-Latn-RS" sz="1800" dirty="0" smtClean="0"/>
          </a:p>
        </p:txBody>
      </p:sp>
      <p:pic>
        <p:nvPicPr>
          <p:cNvPr id="5"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extLst>
      <p:ext uri="{BB962C8B-B14F-4D97-AF65-F5344CB8AC3E}">
        <p14:creationId xmlns:p14="http://schemas.microsoft.com/office/powerpoint/2010/main" val="113308135"/>
      </p:ext>
    </p:extLst>
  </p:cSld>
  <p:clrMapOvr>
    <a:masterClrMapping/>
  </p:clrMapOvr>
  <mc:AlternateContent xmlns:mc="http://schemas.openxmlformats.org/markup-compatibility/2006">
    <mc:Choice xmlns:p14="http://schemas.microsoft.com/office/powerpoint/2010/main" Requires="p14">
      <p:transition spd="slow" p14:dur="125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560" y="1052736"/>
            <a:ext cx="7139136" cy="1008112"/>
          </a:xfrm>
        </p:spPr>
        <p:txBody>
          <a:bodyPr>
            <a:normAutofit fontScale="90000"/>
          </a:bodyPr>
          <a:lstStyle/>
          <a:p>
            <a:r>
              <a:rPr lang="pl-PL" dirty="0" smtClean="0"/>
              <a:t>Mali saveti</a:t>
            </a:r>
            <a:r>
              <a:rPr lang="pl-PL" dirty="0"/>
              <a:t/>
            </a:r>
            <a:br>
              <a:rPr lang="pl-PL" dirty="0"/>
            </a:br>
            <a:endParaRPr lang="sr-Latn-CS" dirty="0"/>
          </a:p>
        </p:txBody>
      </p:sp>
      <p:sp>
        <p:nvSpPr>
          <p:cNvPr id="3" name="Content Placeholder 2"/>
          <p:cNvSpPr>
            <a:spLocks noGrp="1"/>
          </p:cNvSpPr>
          <p:nvPr>
            <p:ph idx="1"/>
          </p:nvPr>
        </p:nvSpPr>
        <p:spPr>
          <a:xfrm>
            <a:off x="323528" y="2708920"/>
            <a:ext cx="7848872" cy="6093296"/>
          </a:xfrm>
        </p:spPr>
        <p:txBody>
          <a:bodyPr>
            <a:noAutofit/>
          </a:bodyPr>
          <a:lstStyle/>
          <a:p>
            <a:r>
              <a:rPr lang="sr-Latn-RS" sz="1800" dirty="0"/>
              <a:t>Z</a:t>
            </a:r>
            <a:r>
              <a:rPr lang="en-US" sz="1800" dirty="0" smtClean="0"/>
              <a:t>a </a:t>
            </a:r>
            <a:r>
              <a:rPr lang="sr-Latn-RS" sz="1800" noProof="1" smtClean="0"/>
              <a:t>plavuše i osobe svetle puti najbolji izbor je zlato, dok srebro i platina više pristaju crvenokosama i brinetama. Plavuše treba da nose roze, providno, staklasto poludrago gamenje poput kalcita ili mesečevog kamena, čime se naglašavaju nežnost i krhkost. Tamnokosima više pristaju hematit, oniks ili ametist, koji se vezujuju za čvršće, oštrije karaktere - savetuje dizajnerka.</a:t>
            </a:r>
            <a:r>
              <a:rPr lang="sr-Latn-RS" sz="1800" i="1" dirty="0" smtClean="0"/>
              <a:t/>
            </a:r>
            <a:br>
              <a:rPr lang="sr-Latn-RS" sz="1800" i="1" dirty="0" smtClean="0"/>
            </a:br>
            <a:endParaRPr lang="sr-Latn-RS" sz="1800" dirty="0" smtClean="0"/>
          </a:p>
          <a:p>
            <a:endParaRPr lang="sr-Latn-RS" sz="1800" dirty="0" smtClean="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extLst>
      <p:ext uri="{BB962C8B-B14F-4D97-AF65-F5344CB8AC3E}">
        <p14:creationId xmlns:p14="http://schemas.microsoft.com/office/powerpoint/2010/main" val="1876848251"/>
      </p:ext>
    </p:extLst>
  </p:cSld>
  <p:clrMapOvr>
    <a:masterClrMapping/>
  </p:clrMapOvr>
  <mc:AlternateContent xmlns:mc="http://schemas.openxmlformats.org/markup-compatibility/2006">
    <mc:Choice xmlns:p14="http://schemas.microsoft.com/office/powerpoint/2010/main" Requires="p14">
      <p:transition spd="slow" p14:dur="125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2198" y="404664"/>
            <a:ext cx="7139136" cy="1008112"/>
          </a:xfrm>
        </p:spPr>
        <p:txBody>
          <a:bodyPr>
            <a:normAutofit fontScale="90000"/>
          </a:bodyPr>
          <a:lstStyle/>
          <a:p>
            <a:r>
              <a:rPr lang="pl-PL" dirty="0"/>
              <a:t>ŠTA NAKIT GOVORI O ŽENI</a:t>
            </a:r>
            <a:r>
              <a:rPr lang="pl-PL" dirty="0" smtClean="0"/>
              <a:t>?</a:t>
            </a:r>
            <a:r>
              <a:rPr lang="pl-PL" dirty="0"/>
              <a:t/>
            </a:r>
            <a:br>
              <a:rPr lang="pl-PL" dirty="0"/>
            </a:br>
            <a:endParaRPr lang="sr-Latn-CS" dirty="0"/>
          </a:p>
        </p:txBody>
      </p:sp>
      <p:sp>
        <p:nvSpPr>
          <p:cNvPr id="3" name="Content Placeholder 2"/>
          <p:cNvSpPr>
            <a:spLocks noGrp="1"/>
          </p:cNvSpPr>
          <p:nvPr>
            <p:ph idx="1"/>
          </p:nvPr>
        </p:nvSpPr>
        <p:spPr>
          <a:xfrm>
            <a:off x="315149" y="1124744"/>
            <a:ext cx="7785243" cy="5544616"/>
          </a:xfrm>
        </p:spPr>
        <p:txBody>
          <a:bodyPr>
            <a:noAutofit/>
          </a:bodyPr>
          <a:lstStyle/>
          <a:p>
            <a:r>
              <a:rPr lang="en-US" sz="1600" noProof="1" smtClean="0"/>
              <a:t>Prsten</a:t>
            </a:r>
            <a:r>
              <a:rPr lang="en-US" sz="1600" dirty="0" smtClean="0"/>
              <a:t> </a:t>
            </a:r>
            <a:r>
              <a:rPr lang="en-US" sz="1600" noProof="1" smtClean="0"/>
              <a:t>šalje najkompletniju poruku o nekome. Neko prstenje biramo zvog simbolike, veličine kamena, lepote. Osobe koje vole unikatne komade su moderne i žele da se razlikuju od drugih, dok one koje vole slojevit nakit, žele da privuku pažnju na mestu na kom ga nose( dekolte, vrat).</a:t>
            </a:r>
          </a:p>
          <a:p>
            <a:r>
              <a:rPr lang="en-US" sz="1600" noProof="1" smtClean="0"/>
              <a:t>Nakit može da privuče pažnju, ali isto tako i da sakrije neke nedostatke. Žene koje imaju određeni nakit za odredjenu situaciju su umetnički sklone, ali i sramežljive. Što se tiče minđuša, njih biraju ponosne i odvažne žene. Male minđuše nose žene koje ne žele da privlače pažnju ili koje nemaju potrebu da hrane svoj ego. Naravno, vlasnica velikih minđuša, želi da bude primećena, da se sve vrti oko nje. Ona ne zahteva pažnju ona insistira na njoj. Iako osobe koje nose velike mindjuše kažu da na taj način žele da naglase uši ili crte lica, to nije tačno, jer psiholozi kažu da “nema potrebe da se naglašava nešto što je već naglašeno.“</a:t>
            </a:r>
          </a:p>
          <a:p>
            <a:r>
              <a:rPr lang="en-US" sz="1600" noProof="1" smtClean="0"/>
              <a:t>Ljubiteljke narukvica su osobe koje govore delima, ne rečima. Imaju dozu tajanstvenosti u sebi. Žene sa biserima vole elegantne stvari. Biseri daju eleganciju svakoj odevnoj kombinaciji i nose ih žene koje vole biti jednostavne. Budite mudri u odabiru nakita, i priuštite sebi komad koji najviše volite.</a:t>
            </a:r>
          </a:p>
          <a:p>
            <a:r>
              <a:rPr lang="en-US" sz="1600" noProof="1" smtClean="0"/>
              <a:t>Autor: M.K</a:t>
            </a:r>
          </a:p>
          <a:p>
            <a:pPr marL="0" indent="0">
              <a:buNone/>
            </a:pPr>
            <a:endParaRPr lang="en-US" sz="1600" dirty="0"/>
          </a:p>
        </p:txBody>
      </p:sp>
    </p:spTree>
    <p:extLst>
      <p:ext uri="{BB962C8B-B14F-4D97-AF65-F5344CB8AC3E}">
        <p14:creationId xmlns:p14="http://schemas.microsoft.com/office/powerpoint/2010/main" val="233589191"/>
      </p:ext>
    </p:extLst>
  </p:cSld>
  <p:clrMapOvr>
    <a:masterClrMapping/>
  </p:clrMapOvr>
  <mc:AlternateContent xmlns:mc="http://schemas.openxmlformats.org/markup-compatibility/2006">
    <mc:Choice xmlns:p14="http://schemas.microsoft.com/office/powerpoint/2010/main" Requires="p14">
      <p:transition spd="slow" p14:dur="125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50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50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2197" y="980728"/>
            <a:ext cx="7139136" cy="1008112"/>
          </a:xfrm>
        </p:spPr>
        <p:txBody>
          <a:bodyPr>
            <a:normAutofit fontScale="90000"/>
          </a:bodyPr>
          <a:lstStyle/>
          <a:p>
            <a:r>
              <a:rPr lang="pl-PL" dirty="0" smtClean="0"/>
              <a:t>Svakog meseca nova kolekcija</a:t>
            </a:r>
            <a:r>
              <a:rPr lang="pl-PL" dirty="0"/>
              <a:t/>
            </a:r>
            <a:br>
              <a:rPr lang="pl-PL" dirty="0"/>
            </a:br>
            <a:endParaRPr lang="sr-Latn-CS" dirty="0"/>
          </a:p>
        </p:txBody>
      </p:sp>
      <p:sp>
        <p:nvSpPr>
          <p:cNvPr id="3" name="Content Placeholder 2"/>
          <p:cNvSpPr>
            <a:spLocks noGrp="1"/>
          </p:cNvSpPr>
          <p:nvPr>
            <p:ph idx="1"/>
          </p:nvPr>
        </p:nvSpPr>
        <p:spPr>
          <a:xfrm>
            <a:off x="279143" y="2204864"/>
            <a:ext cx="7785243" cy="5544616"/>
          </a:xfrm>
        </p:spPr>
        <p:txBody>
          <a:bodyPr>
            <a:noAutofit/>
          </a:bodyPr>
          <a:lstStyle/>
          <a:p>
            <a:r>
              <a:rPr lang="sr-Latn-RS" sz="2400" dirty="0" smtClean="0"/>
              <a:t>Iskoristite specijalnu priliku da svake poslednje nedelje u mesecu rezervišete nove komade nakita po 10% nižim cenama. </a:t>
            </a:r>
          </a:p>
          <a:p>
            <a:endParaRPr lang="en-US" sz="2400" dirty="0"/>
          </a:p>
        </p:txBody>
      </p:sp>
      <p:pic>
        <p:nvPicPr>
          <p:cNvPr id="4" name="Content Placeholder 3" descr="PRIVEZAK-HAND-MADE-8x8mm-10KOM_slika_O_83007941.jpg"/>
          <p:cNvPicPr>
            <a:picLocks noChangeAspect="1"/>
          </p:cNvPicPr>
          <p:nvPr/>
        </p:nvPicPr>
        <p:blipFill>
          <a:blip r:embed="rId3" cstate="print">
            <a:clrChange>
              <a:clrFrom>
                <a:srgbClr val="FFFFFF"/>
              </a:clrFrom>
              <a:clrTo>
                <a:srgbClr val="FFFFFF">
                  <a:alpha val="0"/>
                </a:srgbClr>
              </a:clrTo>
            </a:clrChange>
          </a:blip>
          <a:stretch>
            <a:fillRect/>
          </a:stretch>
        </p:blipFill>
        <p:spPr>
          <a:xfrm rot="19479337">
            <a:off x="40964" y="5541698"/>
            <a:ext cx="1295400" cy="1295400"/>
          </a:xfrm>
          <a:prstGeom prst="rect">
            <a:avLst/>
          </a:prstGeom>
          <a:scene3d>
            <a:camera prst="perspectiveBelow"/>
            <a:lightRig rig="threePt" dir="t"/>
          </a:scene3d>
        </p:spPr>
      </p:pic>
    </p:spTree>
    <p:extLst>
      <p:ext uri="{BB962C8B-B14F-4D97-AF65-F5344CB8AC3E}">
        <p14:creationId xmlns:p14="http://schemas.microsoft.com/office/powerpoint/2010/main" val="1819604836"/>
      </p:ext>
    </p:extLst>
  </p:cSld>
  <p:clrMapOvr>
    <a:masterClrMapping/>
  </p:clrMapOvr>
  <mc:AlternateContent xmlns:mc="http://schemas.openxmlformats.org/markup-compatibility/2006">
    <mc:Choice xmlns:p14="http://schemas.microsoft.com/office/powerpoint/2010/main" Requires="p14">
      <p:transition spd="slow" p14:dur="125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37" presetClass="entr" presetSubtype="0" fill="hold" grpId="0" nodeType="withEffect">
                                  <p:stCondLst>
                                    <p:cond delay="5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tgtEl>
                                          <p:spTgt spid="3">
                                            <p:txEl>
                                              <p:pRg st="0" end="0"/>
                                            </p:txEl>
                                          </p:spTgt>
                                        </p:tgtEl>
                                      </p:cBhvr>
                                    </p:animEffect>
                                    <p:anim calcmode="lin" valueType="num">
                                      <p:cBhvr>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232</TotalTime>
  <Words>582</Words>
  <Application>Microsoft Office PowerPoint</Application>
  <PresentationFormat>On-screen Show (4:3)</PresentationFormat>
  <Paragraphs>73</Paragraphs>
  <Slides>16</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Baskerville Old Face</vt:lpstr>
      <vt:lpstr>Broadway</vt:lpstr>
      <vt:lpstr>Courier New</vt:lpstr>
      <vt:lpstr>Trebuchet MS</vt:lpstr>
      <vt:lpstr>Wingdings</vt:lpstr>
      <vt:lpstr>Wingdings 2</vt:lpstr>
      <vt:lpstr>Opulent</vt:lpstr>
      <vt:lpstr>1_Opulent</vt:lpstr>
      <vt:lpstr>POSLOVNI MODEL umetnička radionica za izradu nakita  “DANS” </vt:lpstr>
      <vt:lpstr>Mi smo</vt:lpstr>
      <vt:lpstr>Ciljna Grupa Kupaca</vt:lpstr>
      <vt:lpstr>Vrednost ponude</vt:lpstr>
      <vt:lpstr>Kanali ponude</vt:lpstr>
      <vt:lpstr>Nakit kroz vreme </vt:lpstr>
      <vt:lpstr>Mali saveti </vt:lpstr>
      <vt:lpstr>ŠTA NAKIT GOVORI O ŽENI? </vt:lpstr>
      <vt:lpstr>Svakog meseca nova kolekcija </vt:lpstr>
      <vt:lpstr>Odnosi s kupcima</vt:lpstr>
      <vt:lpstr>Tokovi prihoda</vt:lpstr>
      <vt:lpstr>KljUČNI RESURSI</vt:lpstr>
      <vt:lpstr>KljUČNe aktivnosti</vt:lpstr>
      <vt:lpstr>KljUČNI partneri</vt:lpstr>
      <vt:lpstr>Struktura troškova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POSLOVNI MODEL Zanatska radionica za izradu nakita “DANS”</dc:title>
  <dc:creator>Gordana</dc:creator>
  <cp:lastModifiedBy>ucenik</cp:lastModifiedBy>
  <cp:revision>25</cp:revision>
  <dcterms:created xsi:type="dcterms:W3CDTF">2018-12-17T23:06:20Z</dcterms:created>
  <dcterms:modified xsi:type="dcterms:W3CDTF">2018-12-18T13:52:21Z</dcterms:modified>
</cp:coreProperties>
</file>