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4" r:id="rId6"/>
    <p:sldId id="260" r:id="rId7"/>
    <p:sldId id="262" r:id="rId8"/>
    <p:sldId id="263" r:id="rId9"/>
    <p:sldId id="261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FE9C0-1E06-43D0-80EA-79A981A744D7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69430-F667-49C2-BD7B-C723494A3E8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FE9C0-1E06-43D0-80EA-79A981A744D7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69430-F667-49C2-BD7B-C723494A3E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FE9C0-1E06-43D0-80EA-79A981A744D7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69430-F667-49C2-BD7B-C723494A3E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FE9C0-1E06-43D0-80EA-79A981A744D7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69430-F667-49C2-BD7B-C723494A3E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FE9C0-1E06-43D0-80EA-79A981A744D7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69430-F667-49C2-BD7B-C723494A3E8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FE9C0-1E06-43D0-80EA-79A981A744D7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69430-F667-49C2-BD7B-C723494A3E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FE9C0-1E06-43D0-80EA-79A981A744D7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69430-F667-49C2-BD7B-C723494A3E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FE9C0-1E06-43D0-80EA-79A981A744D7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69430-F667-49C2-BD7B-C723494A3E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FE9C0-1E06-43D0-80EA-79A981A744D7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69430-F667-49C2-BD7B-C723494A3E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FE9C0-1E06-43D0-80EA-79A981A744D7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69430-F667-49C2-BD7B-C723494A3E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FE9C0-1E06-43D0-80EA-79A981A744D7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8969430-F667-49C2-BD7B-C723494A3E8C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78FE9C0-1E06-43D0-80EA-79A981A744D7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8969430-F667-49C2-BD7B-C723494A3E8C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sr-Latn-RS" dirty="0" smtClean="0">
                <a:ln/>
                <a:solidFill>
                  <a:schemeClr val="accent3"/>
                </a:solidFill>
                <a:effectLst/>
              </a:rPr>
              <a:t>Šumadijski džemovi</a:t>
            </a:r>
            <a:endParaRPr lang="en-US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r-Latn-RS" dirty="0" smtClean="0"/>
              <a:t>Ivana Nešović</a:t>
            </a:r>
          </a:p>
          <a:p>
            <a:r>
              <a:rPr lang="sr-Latn-RS" dirty="0" smtClean="0"/>
              <a:t>Dragica Sarić</a:t>
            </a:r>
          </a:p>
          <a:p>
            <a:r>
              <a:rPr lang="sr-Latn-RS" dirty="0" smtClean="0"/>
              <a:t>Marina Marinković</a:t>
            </a:r>
          </a:p>
          <a:p>
            <a:endParaRPr lang="sr-Latn-RS" dirty="0" smtClean="0"/>
          </a:p>
          <a:p>
            <a:endParaRPr lang="sr-Latn-RS" dirty="0" smtClean="0"/>
          </a:p>
          <a:p>
            <a:endParaRPr lang="en-US" dirty="0"/>
          </a:p>
        </p:txBody>
      </p:sp>
      <p:pic>
        <p:nvPicPr>
          <p:cNvPr id="1026" name="Picture 2" descr="C:\Users\Nesovic\Desktop\t\индекс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4071942"/>
            <a:ext cx="2943842" cy="220504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  <p:sndAc>
      <p:stSnd>
        <p:snd r:embed="rId2" name="chimes.wav" builtIn="1"/>
      </p:stSnd>
    </p:sndAc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RS" dirty="0" smtClean="0"/>
              <a:t>Struktura troškova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sr-Latn-RS" dirty="0" smtClean="0"/>
              <a:t>Trošak za nabavku materjala(šećera)</a:t>
            </a:r>
          </a:p>
          <a:p>
            <a:pPr>
              <a:buFont typeface="Wingdings" pitchFamily="2" charset="2"/>
              <a:buChar char="v"/>
            </a:pPr>
            <a:r>
              <a:rPr lang="sr-Latn-RS" dirty="0" smtClean="0"/>
              <a:t>Trošak pakovanja</a:t>
            </a:r>
          </a:p>
          <a:p>
            <a:pPr>
              <a:buFont typeface="Wingdings" pitchFamily="2" charset="2"/>
              <a:buChar char="v"/>
            </a:pPr>
            <a:r>
              <a:rPr lang="sr-Latn-RS" dirty="0" smtClean="0"/>
              <a:t>Trošak energije</a:t>
            </a:r>
          </a:p>
          <a:p>
            <a:pPr>
              <a:buFont typeface="Wingdings" pitchFamily="2" charset="2"/>
              <a:buChar char="v"/>
            </a:pPr>
            <a:r>
              <a:rPr lang="sr-Latn-RS" dirty="0" smtClean="0"/>
              <a:t>Trošak dizajna</a:t>
            </a:r>
          </a:p>
          <a:p>
            <a:pPr>
              <a:buFont typeface="Wingdings" pitchFamily="2" charset="2"/>
              <a:buChar char="v"/>
            </a:pPr>
            <a:r>
              <a:rPr lang="sr-Latn-RS" dirty="0" smtClean="0"/>
              <a:t>Trošak za izradu Web sajta</a:t>
            </a:r>
          </a:p>
          <a:p>
            <a:pPr>
              <a:buFont typeface="Wingdings" pitchFamily="2" charset="2"/>
              <a:buChar char="v"/>
            </a:pPr>
            <a:r>
              <a:rPr lang="sr-Latn-RS" dirty="0" smtClean="0"/>
              <a:t>Trošak prevoza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RS" dirty="0" smtClean="0"/>
              <a:t>Segment kupaca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Wingdings" pitchFamily="2" charset="2"/>
              <a:buChar char="v"/>
            </a:pPr>
            <a:r>
              <a:rPr lang="sr-Latn-RS" dirty="0" smtClean="0">
                <a:latin typeface="Trebuchet MS" pitchFamily="34" charset="0"/>
                <a:cs typeface="Levenim MT" pitchFamily="2" charset="-79"/>
              </a:rPr>
              <a:t>Žene-30+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sr-Latn-RS" dirty="0" smtClean="0">
                <a:latin typeface="Trebuchet MS" pitchFamily="34" charset="0"/>
                <a:cs typeface="Levenim MT" pitchFamily="2" charset="-79"/>
              </a:rPr>
              <a:t>Žene iz grada koje ne žele ili nemaju vremena da spremaju džemove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sr-Latn-RS" dirty="0" smtClean="0">
                <a:latin typeface="Trebuchet MS" pitchFamily="34" charset="0"/>
                <a:cs typeface="Levenim MT" pitchFamily="2" charset="-79"/>
              </a:rPr>
              <a:t>Žene koje ne znaju da kuvaju dzemove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sr-Latn-RS" dirty="0" smtClean="0">
                <a:latin typeface="Trebuchet MS" pitchFamily="34" charset="0"/>
                <a:cs typeface="Levenim MT" pitchFamily="2" charset="-79"/>
              </a:rPr>
              <a:t>One to koriste u ishrani (za palačinke, doručak i za vreme posta...)</a:t>
            </a:r>
          </a:p>
          <a:p>
            <a:pPr marL="514350" indent="-514350">
              <a:buFont typeface="Wingdings" pitchFamily="2" charset="2"/>
              <a:buChar char="Ø"/>
            </a:pPr>
            <a:endParaRPr lang="sr-Latn-RS" dirty="0" smtClean="0">
              <a:latin typeface="Trebuchet MS" pitchFamily="34" charset="0"/>
              <a:cs typeface="Levenim MT" pitchFamily="2" charset="-79"/>
            </a:endParaRPr>
          </a:p>
          <a:p>
            <a:pPr marL="514350" indent="-514350">
              <a:buFont typeface="Wingdings" pitchFamily="2" charset="2"/>
              <a:buChar char="Ø"/>
            </a:pPr>
            <a:endParaRPr lang="en-US" dirty="0">
              <a:latin typeface="Trebuchet MS" pitchFamily="34" charset="0"/>
              <a:cs typeface="Levenim MT" pitchFamily="2" charset="-79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RS" dirty="0" smtClean="0"/>
              <a:t>Vrednost ponude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sr-Latn-RS" dirty="0" smtClean="0"/>
              <a:t>Žene:</a:t>
            </a:r>
          </a:p>
          <a:p>
            <a:pPr>
              <a:buFont typeface="Wingdings" pitchFamily="2" charset="2"/>
              <a:buChar char="Ø"/>
            </a:pPr>
            <a:r>
              <a:rPr lang="sr-Latn-RS" dirty="0" smtClean="0"/>
              <a:t>Mi njima rešavamo problem uštede vremena,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P</a:t>
            </a:r>
            <a:r>
              <a:rPr lang="sr-Latn-RS" dirty="0" smtClean="0"/>
              <a:t>roblem njihovog neznanja da skuvaju džem.</a:t>
            </a:r>
          </a:p>
          <a:p>
            <a:pPr>
              <a:buFont typeface="Wingdings" pitchFamily="2" charset="2"/>
              <a:buChar char="v"/>
            </a:pPr>
            <a:r>
              <a:rPr lang="sr-Latn-RS" dirty="0" smtClean="0"/>
              <a:t>Naš džem je daleko kvalitetniji od industrijskih džemova, jer je 100% prirodan, spremljen po receptu naših baka i što je najvažnije da je bez konzervansa i bilo kakvih aditiva,a  samim tim i odnos cene i kvaliteta je drugačiji u odnosu na konkurenciju.</a:t>
            </a:r>
          </a:p>
          <a:p>
            <a:pPr>
              <a:buFont typeface="Wingdings" pitchFamily="2" charset="2"/>
              <a:buChar char="Ø"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RS" dirty="0" smtClean="0"/>
              <a:t>Ključne aktivnosti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sr-Latn-RS" dirty="0" smtClean="0"/>
              <a:t>Obezbediti prostor za proizvodnju.</a:t>
            </a:r>
          </a:p>
          <a:p>
            <a:pPr>
              <a:buFont typeface="Wingdings" pitchFamily="2" charset="2"/>
              <a:buChar char="v"/>
            </a:pPr>
            <a:r>
              <a:rPr lang="sr-Latn-RS" dirty="0" smtClean="0"/>
              <a:t>Obezbediti radnike.</a:t>
            </a:r>
          </a:p>
          <a:p>
            <a:pPr>
              <a:buFont typeface="Wingdings" pitchFamily="2" charset="2"/>
              <a:buChar char="v"/>
            </a:pPr>
            <a:r>
              <a:rPr lang="sr-Latn-RS" dirty="0" smtClean="0"/>
              <a:t>Obezbediti pakovanje.</a:t>
            </a:r>
          </a:p>
          <a:p>
            <a:pPr>
              <a:buFont typeface="Wingdings" pitchFamily="2" charset="2"/>
              <a:buChar char="v"/>
            </a:pPr>
            <a:r>
              <a:rPr lang="sr-Latn-RS" dirty="0" smtClean="0"/>
              <a:t>Napraviti sajt.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RS" dirty="0" smtClean="0"/>
              <a:t>Tokovi prihoda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sr-Latn-RS" dirty="0" smtClean="0"/>
              <a:t>Prihod od prodaje</a:t>
            </a:r>
          </a:p>
          <a:p>
            <a:pPr>
              <a:buFont typeface="Wingdings" pitchFamily="2" charset="2"/>
              <a:buChar char="v"/>
            </a:pPr>
            <a:r>
              <a:rPr lang="sr-Latn-RS" dirty="0" smtClean="0"/>
              <a:t>Oglašavanje na sajtu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RS" dirty="0" smtClean="0"/>
              <a:t>Kanali prodaje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sr-Latn-RS" dirty="0" smtClean="0"/>
              <a:t>Internet-sajt </a:t>
            </a:r>
          </a:p>
          <a:p>
            <a:pPr>
              <a:buFont typeface="Wingdings" pitchFamily="2" charset="2"/>
              <a:buChar char="v"/>
            </a:pPr>
            <a:r>
              <a:rPr lang="sr-Latn-RS" dirty="0" smtClean="0"/>
              <a:t>Društvene mreže</a:t>
            </a:r>
          </a:p>
          <a:p>
            <a:pPr>
              <a:buFont typeface="Wingdings" pitchFamily="2" charset="2"/>
              <a:buChar char="Ø"/>
            </a:pPr>
            <a:r>
              <a:rPr lang="sr-Latn-RS" dirty="0" smtClean="0"/>
              <a:t>Facebook</a:t>
            </a:r>
          </a:p>
          <a:p>
            <a:pPr>
              <a:buFont typeface="Wingdings" pitchFamily="2" charset="2"/>
              <a:buChar char="Ø"/>
            </a:pPr>
            <a:r>
              <a:rPr lang="sr-Latn-RS" dirty="0" smtClean="0"/>
              <a:t>Instagram</a:t>
            </a:r>
          </a:p>
          <a:p>
            <a:pPr>
              <a:buFont typeface="Wingdings" pitchFamily="2" charset="2"/>
              <a:buChar char="Ø"/>
            </a:pPr>
            <a:r>
              <a:rPr lang="sr-Latn-RS" dirty="0" smtClean="0"/>
              <a:t>Blog</a:t>
            </a:r>
          </a:p>
          <a:p>
            <a:pPr>
              <a:buFont typeface="Wingdings" pitchFamily="2" charset="2"/>
              <a:buChar char="v"/>
            </a:pPr>
            <a:r>
              <a:rPr lang="sr-Latn-RS" dirty="0" smtClean="0"/>
              <a:t>Poštom</a:t>
            </a:r>
          </a:p>
          <a:p>
            <a:pPr>
              <a:buFont typeface="Wingdings" pitchFamily="2" charset="2"/>
              <a:buChar char="v"/>
            </a:pPr>
            <a:r>
              <a:rPr lang="sr-Latn-RS" dirty="0" smtClean="0"/>
              <a:t>Post expresom</a:t>
            </a:r>
          </a:p>
          <a:p>
            <a:pPr>
              <a:buFont typeface="Wingdings" pitchFamily="2" charset="2"/>
              <a:buChar char="v"/>
            </a:pPr>
            <a:r>
              <a:rPr lang="sr-Latn-RS" dirty="0" smtClean="0"/>
              <a:t>Prehrambeni sajmovi</a:t>
            </a:r>
          </a:p>
          <a:p>
            <a:pPr>
              <a:buFont typeface="Wingdings" pitchFamily="2" charset="2"/>
              <a:buChar char="v"/>
            </a:pPr>
            <a:r>
              <a:rPr lang="sr-Latn-RS" dirty="0" smtClean="0"/>
              <a:t>Vašari, direktna isporuka</a:t>
            </a:r>
          </a:p>
          <a:p>
            <a:pPr>
              <a:buFont typeface="Wingdings" pitchFamily="2" charset="2"/>
              <a:buChar char="v"/>
            </a:pP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RS" dirty="0" smtClean="0"/>
              <a:t>Odnosi sa kupcima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sr-Latn-RS" dirty="0" smtClean="0"/>
              <a:t>Svakog svog kupca moramo ispoštovati</a:t>
            </a:r>
          </a:p>
          <a:p>
            <a:pPr>
              <a:buFont typeface="Wingdings" pitchFamily="2" charset="2"/>
              <a:buChar char="v"/>
            </a:pPr>
            <a:r>
              <a:rPr lang="sr-Latn-RS" dirty="0" smtClean="0"/>
              <a:t>Zadržati stare kupce (poklonima)</a:t>
            </a:r>
          </a:p>
          <a:p>
            <a:pPr>
              <a:buFont typeface="Wingdings" pitchFamily="2" charset="2"/>
              <a:buChar char="v"/>
            </a:pPr>
            <a:r>
              <a:rPr lang="sr-Latn-RS" dirty="0" smtClean="0"/>
              <a:t>Promovisati nove proizvode</a:t>
            </a:r>
          </a:p>
          <a:p>
            <a:pPr>
              <a:buFont typeface="Wingdings" pitchFamily="2" charset="2"/>
              <a:buChar char="v"/>
            </a:pP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RS" dirty="0" smtClean="0"/>
              <a:t>Ključni resursi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sr-Latn-RS" dirty="0" smtClean="0"/>
              <a:t>Obezbediti mesto za preradu</a:t>
            </a:r>
          </a:p>
          <a:p>
            <a:pPr>
              <a:buFont typeface="Wingdings" pitchFamily="2" charset="2"/>
              <a:buChar char="v"/>
            </a:pPr>
            <a:r>
              <a:rPr lang="sr-Latn-RS" dirty="0" smtClean="0"/>
              <a:t>Obezbediti opremu</a:t>
            </a:r>
          </a:p>
          <a:p>
            <a:pPr>
              <a:buFont typeface="Wingdings" pitchFamily="2" charset="2"/>
              <a:buChar char="v"/>
            </a:pPr>
            <a:r>
              <a:rPr lang="sr-Latn-RS" dirty="0" smtClean="0"/>
              <a:t>Obezbediti prostor za skladištenje</a:t>
            </a:r>
          </a:p>
          <a:p>
            <a:pPr>
              <a:buFont typeface="Wingdings" pitchFamily="2" charset="2"/>
              <a:buChar char="v"/>
            </a:pPr>
            <a:r>
              <a:rPr lang="sr-Latn-RS" dirty="0" smtClean="0"/>
              <a:t>Obezbediti prevozno sredstvo za direktnu isporuku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RS" dirty="0" smtClean="0"/>
              <a:t>Ključna partnerstva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sr-Latn-RS" dirty="0" smtClean="0"/>
              <a:t>Lokalna zajednica</a:t>
            </a:r>
          </a:p>
          <a:p>
            <a:pPr>
              <a:buFont typeface="Wingdings" pitchFamily="2" charset="2"/>
              <a:buChar char="v"/>
            </a:pPr>
            <a:r>
              <a:rPr lang="sr-Latn-RS" dirty="0" smtClean="0"/>
              <a:t>Sajmovi</a:t>
            </a:r>
          </a:p>
          <a:p>
            <a:pPr>
              <a:buFont typeface="Wingdings" pitchFamily="2" charset="2"/>
              <a:buChar char="v"/>
            </a:pPr>
            <a:r>
              <a:rPr lang="sr-Latn-RS" dirty="0" smtClean="0"/>
              <a:t>Razna udruženja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281</TotalTime>
  <Words>214</Words>
  <Application>Microsoft Office PowerPoint</Application>
  <PresentationFormat>On-screen Show (4:3)</PresentationFormat>
  <Paragraphs>53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Flow</vt:lpstr>
      <vt:lpstr>Šumadijski džemovi</vt:lpstr>
      <vt:lpstr>Segment kupaca</vt:lpstr>
      <vt:lpstr>Vrednost ponude</vt:lpstr>
      <vt:lpstr>Ključne aktivnosti</vt:lpstr>
      <vt:lpstr>Tokovi prihoda</vt:lpstr>
      <vt:lpstr>Kanali prodaje</vt:lpstr>
      <vt:lpstr>Odnosi sa kupcima</vt:lpstr>
      <vt:lpstr>Ključni resursi</vt:lpstr>
      <vt:lpstr>Ključna partnerstva</vt:lpstr>
      <vt:lpstr>Struktura troškova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Nesovic</dc:creator>
  <cp:lastModifiedBy>Nesovic</cp:lastModifiedBy>
  <cp:revision>23</cp:revision>
  <dcterms:created xsi:type="dcterms:W3CDTF">2018-11-29T09:44:29Z</dcterms:created>
  <dcterms:modified xsi:type="dcterms:W3CDTF">2018-11-29T14:26:06Z</dcterms:modified>
</cp:coreProperties>
</file>